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52.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13.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tags/tag29.xml" ContentType="application/vnd.openxmlformats-officedocument.presentationml.tags+xml"/>
  <Override PartName="/ppt/notesSlides/notesSlide54.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slides/slide79.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notesSlides/notesSlide59.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tags/tag19.xml" ContentType="application/vnd.openxmlformats-officedocument.presentationml.tags+xml"/>
  <Override PartName="/ppt/tags/tag37.xml" ContentType="application/vnd.openxmlformats-officedocument.presentationml.tags+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diagrams/data5.xml" ContentType="application/vnd.openxmlformats-officedocument.drawingml.diagramData+xml"/>
  <Override PartName="/ppt/tags/tag33.xml" ContentType="application/vnd.openxmlformats-officedocument.presentationml.tags+xml"/>
  <Override PartName="/ppt/slides/slide98.xml" ContentType="application/vnd.openxmlformats-officedocument.presentationml.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Default Extension="gif" ContentType="image/gif"/>
  <Default Extension="vml" ContentType="application/vnd.openxmlformats-officedocument.vmlDrawing"/>
  <Override PartName="/ppt/slides/slide89.xml" ContentType="application/vnd.openxmlformats-officedocument.presentationml.slide+xml"/>
  <Override PartName="/ppt/diagrams/data3.xml" ContentType="application/vnd.openxmlformats-officedocument.drawingml.diagramData+xml"/>
  <Override PartName="/ppt/tags/tag31.xml" ContentType="application/vnd.openxmlformats-officedocument.presentationml.tags+xml"/>
  <Override PartName="/ppt/diagrams/colors5.xml" ContentType="application/vnd.openxmlformats-officedocument.drawingml.diagramColors+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quickStyle4.xml" ContentType="application/vnd.openxmlformats-officedocument.drawingml.diagramStyl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tags/tag3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 id="2147483699" r:id="rId3"/>
    <p:sldMasterId id="2147483710" r:id="rId4"/>
  </p:sldMasterIdLst>
  <p:notesMasterIdLst>
    <p:notesMasterId r:id="rId110"/>
  </p:notesMasterIdLst>
  <p:handoutMasterIdLst>
    <p:handoutMasterId r:id="rId111"/>
  </p:handoutMasterIdLst>
  <p:sldIdLst>
    <p:sldId id="611" r:id="rId5"/>
    <p:sldId id="430" r:id="rId6"/>
    <p:sldId id="600" r:id="rId7"/>
    <p:sldId id="540" r:id="rId8"/>
    <p:sldId id="661" r:id="rId9"/>
    <p:sldId id="698" r:id="rId10"/>
    <p:sldId id="603" r:id="rId11"/>
    <p:sldId id="672" r:id="rId12"/>
    <p:sldId id="636" r:id="rId13"/>
    <p:sldId id="662" r:id="rId14"/>
    <p:sldId id="464" r:id="rId15"/>
    <p:sldId id="543" r:id="rId16"/>
    <p:sldId id="545" r:id="rId17"/>
    <p:sldId id="673" r:id="rId18"/>
    <p:sldId id="648" r:id="rId19"/>
    <p:sldId id="649" r:id="rId20"/>
    <p:sldId id="650" r:id="rId21"/>
    <p:sldId id="651" r:id="rId22"/>
    <p:sldId id="678" r:id="rId23"/>
    <p:sldId id="680" r:id="rId24"/>
    <p:sldId id="686" r:id="rId25"/>
    <p:sldId id="625" r:id="rId26"/>
    <p:sldId id="687" r:id="rId27"/>
    <p:sldId id="688" r:id="rId28"/>
    <p:sldId id="689" r:id="rId29"/>
    <p:sldId id="691" r:id="rId30"/>
    <p:sldId id="719" r:id="rId31"/>
    <p:sldId id="623" r:id="rId32"/>
    <p:sldId id="675" r:id="rId33"/>
    <p:sldId id="683" r:id="rId34"/>
    <p:sldId id="701" r:id="rId35"/>
    <p:sldId id="702" r:id="rId36"/>
    <p:sldId id="700" r:id="rId37"/>
    <p:sldId id="684" r:id="rId38"/>
    <p:sldId id="685" r:id="rId39"/>
    <p:sldId id="604" r:id="rId40"/>
    <p:sldId id="692" r:id="rId41"/>
    <p:sldId id="690" r:id="rId42"/>
    <p:sldId id="639" r:id="rId43"/>
    <p:sldId id="640" r:id="rId44"/>
    <p:sldId id="742" r:id="rId45"/>
    <p:sldId id="568" r:id="rId46"/>
    <p:sldId id="638" r:id="rId47"/>
    <p:sldId id="705" r:id="rId48"/>
    <p:sldId id="693" r:id="rId49"/>
    <p:sldId id="694" r:id="rId50"/>
    <p:sldId id="695" r:id="rId51"/>
    <p:sldId id="708" r:id="rId52"/>
    <p:sldId id="699" r:id="rId53"/>
    <p:sldId id="706" r:id="rId54"/>
    <p:sldId id="709" r:id="rId55"/>
    <p:sldId id="726" r:id="rId56"/>
    <p:sldId id="615" r:id="rId57"/>
    <p:sldId id="617" r:id="rId58"/>
    <p:sldId id="618" r:id="rId59"/>
    <p:sldId id="619" r:id="rId60"/>
    <p:sldId id="740" r:id="rId61"/>
    <p:sldId id="734" r:id="rId62"/>
    <p:sldId id="730" r:id="rId63"/>
    <p:sldId id="710" r:id="rId64"/>
    <p:sldId id="731" r:id="rId65"/>
    <p:sldId id="729" r:id="rId66"/>
    <p:sldId id="717" r:id="rId67"/>
    <p:sldId id="337" r:id="rId68"/>
    <p:sldId id="461" r:id="rId69"/>
    <p:sldId id="660" r:id="rId70"/>
    <p:sldId id="697" r:id="rId71"/>
    <p:sldId id="718" r:id="rId72"/>
    <p:sldId id="628" r:id="rId73"/>
    <p:sldId id="309" r:id="rId74"/>
    <p:sldId id="610" r:id="rId75"/>
    <p:sldId id="447" r:id="rId76"/>
    <p:sldId id="737" r:id="rId77"/>
    <p:sldId id="738" r:id="rId78"/>
    <p:sldId id="739" r:id="rId79"/>
    <p:sldId id="704" r:id="rId80"/>
    <p:sldId id="477" r:id="rId81"/>
    <p:sldId id="478" r:id="rId82"/>
    <p:sldId id="484" r:id="rId83"/>
    <p:sldId id="451" r:id="rId84"/>
    <p:sldId id="452" r:id="rId85"/>
    <p:sldId id="453" r:id="rId86"/>
    <p:sldId id="496" r:id="rId87"/>
    <p:sldId id="503" r:id="rId88"/>
    <p:sldId id="517" r:id="rId89"/>
    <p:sldId id="520" r:id="rId90"/>
    <p:sldId id="521" r:id="rId91"/>
    <p:sldId id="522" r:id="rId92"/>
    <p:sldId id="523" r:id="rId93"/>
    <p:sldId id="525" r:id="rId94"/>
    <p:sldId id="527" r:id="rId95"/>
    <p:sldId id="627" r:id="rId96"/>
    <p:sldId id="641" r:id="rId97"/>
    <p:sldId id="642" r:id="rId98"/>
    <p:sldId id="646" r:id="rId99"/>
    <p:sldId id="647" r:id="rId100"/>
    <p:sldId id="736" r:id="rId101"/>
    <p:sldId id="723" r:id="rId102"/>
    <p:sldId id="724" r:id="rId103"/>
    <p:sldId id="725" r:id="rId104"/>
    <p:sldId id="727" r:id="rId105"/>
    <p:sldId id="732" r:id="rId106"/>
    <p:sldId id="733" r:id="rId107"/>
    <p:sldId id="741" r:id="rId108"/>
    <p:sldId id="735" r:id="rId109"/>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86851" autoAdjust="0"/>
  </p:normalViewPr>
  <p:slideViewPr>
    <p:cSldViewPr>
      <p:cViewPr varScale="1">
        <p:scale>
          <a:sx n="63" d="100"/>
          <a:sy n="63" d="100"/>
        </p:scale>
        <p:origin x="-1302"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Fatalities</c:v>
                </c:pt>
              </c:strCache>
            </c:strRef>
          </c:tx>
          <c:cat>
            <c:numRef>
              <c:f>Sheet1!$A$2:$A$4</c:f>
              <c:numCache>
                <c:formatCode>General</c:formatCode>
                <c:ptCount val="3"/>
                <c:pt idx="0">
                  <c:v>1970</c:v>
                </c:pt>
                <c:pt idx="1">
                  <c:v>1991</c:v>
                </c:pt>
                <c:pt idx="2">
                  <c:v>2007</c:v>
                </c:pt>
              </c:numCache>
            </c:numRef>
          </c:cat>
          <c:val>
            <c:numRef>
              <c:f>Sheet1!$B$2:$B$4</c:f>
              <c:numCache>
                <c:formatCode>#,##0</c:formatCode>
                <c:ptCount val="3"/>
                <c:pt idx="0">
                  <c:v>500000</c:v>
                </c:pt>
                <c:pt idx="1">
                  <c:v>138000</c:v>
                </c:pt>
                <c:pt idx="2">
                  <c:v>3000</c:v>
                </c:pt>
              </c:numCache>
            </c:numRef>
          </c:val>
        </c:ser>
        <c:axId val="189263232"/>
        <c:axId val="189404288"/>
      </c:barChart>
      <c:catAx>
        <c:axId val="189263232"/>
        <c:scaling>
          <c:orientation val="minMax"/>
        </c:scaling>
        <c:axPos val="b"/>
        <c:numFmt formatCode="General" sourceLinked="1"/>
        <c:tickLblPos val="nextTo"/>
        <c:crossAx val="189404288"/>
        <c:crosses val="autoZero"/>
        <c:auto val="1"/>
        <c:lblAlgn val="ctr"/>
        <c:lblOffset val="100"/>
      </c:catAx>
      <c:valAx>
        <c:axId val="189404288"/>
        <c:scaling>
          <c:orientation val="minMax"/>
          <c:max val="500000"/>
        </c:scaling>
        <c:axPos val="l"/>
        <c:majorGridlines/>
        <c:numFmt formatCode="#,##0" sourceLinked="1"/>
        <c:tickLblPos val="nextTo"/>
        <c:crossAx val="189263232"/>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view3D>
      <c:rotX val="30"/>
      <c:perspective val="30"/>
    </c:view3D>
    <c:plotArea>
      <c:layout/>
      <c:pie3DChart>
        <c:varyColors val="1"/>
        <c:ser>
          <c:idx val="0"/>
          <c:order val="0"/>
          <c:tx>
            <c:strRef>
              <c:f>Sheet1!$B$1</c:f>
              <c:strCache>
                <c:ptCount val="1"/>
                <c:pt idx="0">
                  <c:v>Tweets</c:v>
                </c:pt>
              </c:strCache>
            </c:strRef>
          </c:tx>
          <c:explosion val="5"/>
          <c:dLbls>
            <c:dLbl>
              <c:idx val="0"/>
              <c:layout>
                <c:manualLayout>
                  <c:x val="-0.18036351706036746"/>
                  <c:y val="0.10365740740740741"/>
                </c:manualLayout>
              </c:layout>
              <c:tx>
                <c:rich>
                  <a:bodyPr/>
                  <a:lstStyle/>
                  <a:p>
                    <a:pPr>
                      <a:defRPr lang="en-US" sz="2000"/>
                    </a:pPr>
                    <a:r>
                      <a:rPr lang="en-US" sz="1800" dirty="0"/>
                      <a:t>Original</a:t>
                    </a:r>
                    <a:r>
                      <a:rPr lang="en-US" sz="2000" dirty="0"/>
                      <a:t>
</a:t>
                    </a:r>
                    <a:r>
                      <a:rPr lang="en-US" sz="3200" dirty="0"/>
                      <a:t>41%</a:t>
                    </a:r>
                  </a:p>
                </c:rich>
              </c:tx>
              <c:spPr/>
              <c:showCatName val="1"/>
              <c:showPercent val="1"/>
            </c:dLbl>
            <c:dLbl>
              <c:idx val="1"/>
              <c:layout>
                <c:manualLayout>
                  <c:x val="0.25831080489938868"/>
                  <c:y val="-0.12090004374453223"/>
                </c:manualLayout>
              </c:layout>
              <c:tx>
                <c:rich>
                  <a:bodyPr/>
                  <a:lstStyle/>
                  <a:p>
                    <a:r>
                      <a:rPr lang="en-US" sz="1600" dirty="0" err="1"/>
                      <a:t>Retweets</a:t>
                    </a:r>
                    <a:r>
                      <a:rPr lang="en-US" sz="1600" dirty="0"/>
                      <a:t>
</a:t>
                    </a:r>
                    <a:r>
                      <a:rPr lang="en-US" sz="3600" dirty="0"/>
                      <a:t>59%</a:t>
                    </a:r>
                    <a:endParaRPr lang="en-US" sz="2800" dirty="0"/>
                  </a:p>
                </c:rich>
              </c:tx>
              <c:showCatName val="1"/>
              <c:showPercent val="1"/>
            </c:dLbl>
            <c:txPr>
              <a:bodyPr/>
              <a:lstStyle/>
              <a:p>
                <a:pPr>
                  <a:defRPr lang="en-US"/>
                </a:pPr>
                <a:endParaRPr lang="en-US"/>
              </a:p>
            </c:txPr>
            <c:showCatName val="1"/>
            <c:showPercent val="1"/>
            <c:showLeaderLines val="1"/>
          </c:dLbls>
          <c:cat>
            <c:strRef>
              <c:f>Sheet1!$A$2:$A$3</c:f>
              <c:strCache>
                <c:ptCount val="2"/>
                <c:pt idx="0">
                  <c:v>Original</c:v>
                </c:pt>
                <c:pt idx="1">
                  <c:v>Retweets</c:v>
                </c:pt>
              </c:strCache>
            </c:strRef>
          </c:cat>
          <c:val>
            <c:numRef>
              <c:f>Sheet1!$B$2:$B$3</c:f>
              <c:numCache>
                <c:formatCode>General</c:formatCode>
                <c:ptCount val="2"/>
                <c:pt idx="0">
                  <c:v>41</c:v>
                </c:pt>
                <c:pt idx="1">
                  <c:v>59</c:v>
                </c:pt>
              </c:numCache>
            </c:numRef>
          </c:val>
        </c:ser>
        <c:dLbls>
          <c:showCatName val="1"/>
          <c:showPercent val="1"/>
        </c:dLbls>
      </c:pie3DChart>
    </c:plotArea>
    <c:plotVisOnly val="1"/>
  </c:chart>
  <c:externalData r:id="rId1"/>
</c:chartSpace>
</file>

<file path=ppt/diagrams/_rels/data3.xml.rels><?xml version="1.0" encoding="UTF-8" standalone="yes"?>
<Relationships xmlns="http://schemas.openxmlformats.org/package/2006/relationships"><Relationship Id="rId1" Type="http://schemas.openxmlformats.org/officeDocument/2006/relationships/image" Target="../media/image22.jpeg"/></Relationships>
</file>

<file path=ppt/diagrams/_rels/data5.xml.rels><?xml version="1.0" encoding="UTF-8" standalone="yes"?>
<Relationships xmlns="http://schemas.openxmlformats.org/package/2006/relationships"><Relationship Id="rId1" Type="http://schemas.openxmlformats.org/officeDocument/2006/relationships/image" Target="../media/image7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7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C0116-12CE-410B-AFC5-4AF2C0FCF601}" type="doc">
      <dgm:prSet loTypeId="urn:microsoft.com/office/officeart/2005/8/layout/lProcess3" loCatId="process" qsTypeId="urn:microsoft.com/office/officeart/2005/8/quickstyle/3d3" qsCatId="3D"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9D45FAD1-D6EF-450A-897E-EE4391D4934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GB" b="1" dirty="0" smtClean="0"/>
            <a:t>Relevance</a:t>
          </a:r>
          <a:endParaRPr lang="en-US" dirty="0"/>
        </a:p>
      </dgm:t>
    </dgm:pt>
    <dgm:pt modelId="{7495DFEA-1920-4B4F-A8D4-C5536938728A}" type="parTrans" cxnId="{F3535041-5925-43B3-A426-2909946C1136}">
      <dgm:prSet/>
      <dgm:spPr/>
      <dgm:t>
        <a:bodyPr/>
        <a:lstStyle/>
        <a:p>
          <a:endParaRPr lang="en-US"/>
        </a:p>
      </dgm:t>
    </dgm:pt>
    <dgm:pt modelId="{1BD3E79B-FA0C-4DE5-9136-90A4F81364DD}" type="sibTrans" cxnId="{F3535041-5925-43B3-A426-2909946C1136}">
      <dgm:prSet/>
      <dgm:spPr/>
      <dgm:t>
        <a:bodyPr/>
        <a:lstStyle/>
        <a:p>
          <a:endParaRPr lang="en-US"/>
        </a:p>
      </dgm:t>
    </dgm:pt>
    <dgm:pt modelId="{4B374F7D-B642-493E-B539-4FF1743E209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GB" sz="2400" b="0" i="1" dirty="0" smtClean="0"/>
            <a:t>Is it actionable? </a:t>
          </a:r>
          <a:endParaRPr lang="en-US" sz="2400" b="0" dirty="0"/>
        </a:p>
      </dgm:t>
    </dgm:pt>
    <dgm:pt modelId="{A95FDD5F-4845-4465-A910-BAE8CABAD6B7}" type="parTrans" cxnId="{90D1A050-6E39-4685-8411-50C18656053A}">
      <dgm:prSet/>
      <dgm:spPr/>
      <dgm:t>
        <a:bodyPr/>
        <a:lstStyle/>
        <a:p>
          <a:endParaRPr lang="en-US"/>
        </a:p>
      </dgm:t>
    </dgm:pt>
    <dgm:pt modelId="{2AA0FB19-046A-470E-8A59-A6F3FFE49B7F}" type="sibTrans" cxnId="{90D1A050-6E39-4685-8411-50C18656053A}">
      <dgm:prSet/>
      <dgm:spPr/>
      <dgm:t>
        <a:bodyPr/>
        <a:lstStyle/>
        <a:p>
          <a:endParaRPr lang="en-US"/>
        </a:p>
      </dgm:t>
    </dgm:pt>
    <dgm:pt modelId="{92308F8D-CBB3-4F02-9081-4D560766ACD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GB" b="1" dirty="0" smtClean="0"/>
            <a:t>Verification and authentication</a:t>
          </a:r>
          <a:endParaRPr lang="en-US" dirty="0"/>
        </a:p>
      </dgm:t>
    </dgm:pt>
    <dgm:pt modelId="{A4448FC4-3C29-41CF-A7FD-C671544938DD}" type="parTrans" cxnId="{4979708D-C326-4C5A-9BEA-CB7675708993}">
      <dgm:prSet/>
      <dgm:spPr/>
      <dgm:t>
        <a:bodyPr/>
        <a:lstStyle/>
        <a:p>
          <a:endParaRPr lang="en-US"/>
        </a:p>
      </dgm:t>
    </dgm:pt>
    <dgm:pt modelId="{A2FB1C6C-92ED-446A-91F0-C24246F100E8}" type="sibTrans" cxnId="{4979708D-C326-4C5A-9BEA-CB7675708993}">
      <dgm:prSet/>
      <dgm:spPr/>
      <dgm:t>
        <a:bodyPr/>
        <a:lstStyle/>
        <a:p>
          <a:endParaRPr lang="en-US"/>
        </a:p>
      </dgm:t>
    </dgm:pt>
    <dgm:pt modelId="{686E0F17-E850-43BA-9898-8870A410166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GB" sz="2400" b="0" i="1" dirty="0" smtClean="0"/>
            <a:t>Is it true? Is it a hoax?</a:t>
          </a:r>
          <a:endParaRPr lang="en-US" sz="2400" b="0" dirty="0"/>
        </a:p>
      </dgm:t>
    </dgm:pt>
    <dgm:pt modelId="{EF3615B7-B848-4F05-9527-414FCAE3BF6D}" type="parTrans" cxnId="{50F2495E-1D87-4EA1-84DF-46788DB5B4BC}">
      <dgm:prSet/>
      <dgm:spPr/>
      <dgm:t>
        <a:bodyPr/>
        <a:lstStyle/>
        <a:p>
          <a:endParaRPr lang="en-US"/>
        </a:p>
      </dgm:t>
    </dgm:pt>
    <dgm:pt modelId="{C3E877D8-FAC7-4AA6-A659-18CD8A4B73CC}" type="sibTrans" cxnId="{50F2495E-1D87-4EA1-84DF-46788DB5B4BC}">
      <dgm:prSet/>
      <dgm:spPr/>
      <dgm:t>
        <a:bodyPr/>
        <a:lstStyle/>
        <a:p>
          <a:endParaRPr lang="en-US"/>
        </a:p>
      </dgm:t>
    </dgm:pt>
    <dgm:pt modelId="{21C9DFF7-098B-427C-BA55-39961FB94C8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GB" b="1" dirty="0" smtClean="0"/>
            <a:t>Duplication</a:t>
          </a:r>
          <a:endParaRPr lang="en-US" dirty="0"/>
        </a:p>
      </dgm:t>
    </dgm:pt>
    <dgm:pt modelId="{BB1B6CD0-B870-4FF9-A4F7-AEE6EE01B4BD}" type="parTrans" cxnId="{57C3DC9F-042B-4370-A80B-145151091FB5}">
      <dgm:prSet/>
      <dgm:spPr/>
      <dgm:t>
        <a:bodyPr/>
        <a:lstStyle/>
        <a:p>
          <a:endParaRPr lang="en-US"/>
        </a:p>
      </dgm:t>
    </dgm:pt>
    <dgm:pt modelId="{E55842F0-6E6D-4F1F-B53B-C0ACD872E888}" type="sibTrans" cxnId="{57C3DC9F-042B-4370-A80B-145151091FB5}">
      <dgm:prSet/>
      <dgm:spPr/>
      <dgm:t>
        <a:bodyPr/>
        <a:lstStyle/>
        <a:p>
          <a:endParaRPr lang="en-US"/>
        </a:p>
      </dgm:t>
    </dgm:pt>
    <dgm:pt modelId="{153A418E-BDB4-4021-817D-C93AC2840BB7}">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GB" sz="2400" b="0" i="1" dirty="0" smtClean="0"/>
            <a:t>Has this already been dealt with?</a:t>
          </a:r>
          <a:endParaRPr lang="en-US" sz="2400" b="0" dirty="0"/>
        </a:p>
      </dgm:t>
    </dgm:pt>
    <dgm:pt modelId="{40C39734-10B4-4893-9920-F771E364D881}" type="parTrans" cxnId="{16B83E3D-825D-4C76-9529-090F0EE797CF}">
      <dgm:prSet/>
      <dgm:spPr/>
      <dgm:t>
        <a:bodyPr/>
        <a:lstStyle/>
        <a:p>
          <a:endParaRPr lang="en-US"/>
        </a:p>
      </dgm:t>
    </dgm:pt>
    <dgm:pt modelId="{1FFC0F81-FDF2-4CF4-8EEF-63256395DFE4}" type="sibTrans" cxnId="{16B83E3D-825D-4C76-9529-090F0EE797CF}">
      <dgm:prSet/>
      <dgm:spPr/>
      <dgm:t>
        <a:bodyPr/>
        <a:lstStyle/>
        <a:p>
          <a:endParaRPr lang="en-US"/>
        </a:p>
      </dgm:t>
    </dgm:pt>
    <dgm:pt modelId="{EA81C435-4723-46FC-B24E-7E01CDC999C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GB" b="1" dirty="0" smtClean="0"/>
            <a:t>Access</a:t>
          </a:r>
          <a:endParaRPr lang="en-US" dirty="0"/>
        </a:p>
      </dgm:t>
    </dgm:pt>
    <dgm:pt modelId="{E2F54865-9AE8-4706-B52C-A6AFC6C23C65}" type="parTrans" cxnId="{9C49D3F2-6906-45C4-A9DC-A64B828E5B81}">
      <dgm:prSet/>
      <dgm:spPr/>
      <dgm:t>
        <a:bodyPr/>
        <a:lstStyle/>
        <a:p>
          <a:endParaRPr lang="en-US"/>
        </a:p>
      </dgm:t>
    </dgm:pt>
    <dgm:pt modelId="{045970DD-7ADF-4B20-AE2E-AAA4D5896F9F}" type="sibTrans" cxnId="{9C49D3F2-6906-45C4-A9DC-A64B828E5B81}">
      <dgm:prSet/>
      <dgm:spPr/>
      <dgm:t>
        <a:bodyPr/>
        <a:lstStyle/>
        <a:p>
          <a:endParaRPr lang="en-US"/>
        </a:p>
      </dgm:t>
    </dgm:pt>
    <dgm:pt modelId="{C2BA879B-2152-4BE0-944D-4E9D4E243AE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GB" sz="2400" b="0" i="1" dirty="0" smtClean="0"/>
            <a:t>Do the most vulnerable have the tools?</a:t>
          </a:r>
          <a:endParaRPr lang="en-US" sz="2400" b="0" dirty="0"/>
        </a:p>
      </dgm:t>
    </dgm:pt>
    <dgm:pt modelId="{683B302D-7846-4B9C-83CC-555B44FB30A1}" type="parTrans" cxnId="{56BCBF4C-4AA5-4EBC-94C3-C2640C337844}">
      <dgm:prSet/>
      <dgm:spPr/>
      <dgm:t>
        <a:bodyPr/>
        <a:lstStyle/>
        <a:p>
          <a:endParaRPr lang="en-US"/>
        </a:p>
      </dgm:t>
    </dgm:pt>
    <dgm:pt modelId="{9CE246CC-575F-40D0-8200-FC90ADEC8241}" type="sibTrans" cxnId="{56BCBF4C-4AA5-4EBC-94C3-C2640C337844}">
      <dgm:prSet/>
      <dgm:spPr/>
      <dgm:t>
        <a:bodyPr/>
        <a:lstStyle/>
        <a:p>
          <a:endParaRPr lang="en-US"/>
        </a:p>
      </dgm:t>
    </dgm:pt>
    <dgm:pt modelId="{94B453F9-34E7-44FE-AEFE-837F345EBDAF}" type="pres">
      <dgm:prSet presAssocID="{D2FC0116-12CE-410B-AFC5-4AF2C0FCF601}" presName="Name0" presStyleCnt="0">
        <dgm:presLayoutVars>
          <dgm:chPref val="3"/>
          <dgm:dir/>
          <dgm:animLvl val="lvl"/>
          <dgm:resizeHandles/>
        </dgm:presLayoutVars>
      </dgm:prSet>
      <dgm:spPr/>
      <dgm:t>
        <a:bodyPr/>
        <a:lstStyle/>
        <a:p>
          <a:endParaRPr lang="en-GB"/>
        </a:p>
      </dgm:t>
    </dgm:pt>
    <dgm:pt modelId="{32E7CF0B-683B-42E8-8D85-348AAEFC153D}" type="pres">
      <dgm:prSet presAssocID="{9D45FAD1-D6EF-450A-897E-EE4391D49347}"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FBA1E64-8AEF-4DF5-B8F3-E0D6EB4F2CF2}" type="pres">
      <dgm:prSet presAssocID="{9D45FAD1-D6EF-450A-897E-EE4391D49347}" presName="bigChev" presStyleLbl="node1" presStyleIdx="0" presStyleCnt="4" custScaleX="145634"/>
      <dgm:spPr/>
      <dgm:t>
        <a:bodyPr/>
        <a:lstStyle/>
        <a:p>
          <a:endParaRPr lang="en-GB"/>
        </a:p>
      </dgm:t>
    </dgm:pt>
    <dgm:pt modelId="{BDF01F63-174E-4869-8414-1E47C69191FB}" type="pres">
      <dgm:prSet presAssocID="{A95FDD5F-4845-4465-A910-BAE8CABAD6B7}"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F479BCB-B689-4148-A6AA-E37716505172}" type="pres">
      <dgm:prSet presAssocID="{4B374F7D-B642-493E-B539-4FF1743E209C}" presName="node" presStyleLbl="alignAccFollowNode1" presStyleIdx="0" presStyleCnt="4" custScaleX="171936">
        <dgm:presLayoutVars>
          <dgm:bulletEnabled val="1"/>
        </dgm:presLayoutVars>
      </dgm:prSet>
      <dgm:spPr/>
      <dgm:t>
        <a:bodyPr/>
        <a:lstStyle/>
        <a:p>
          <a:endParaRPr lang="en-GB"/>
        </a:p>
      </dgm:t>
    </dgm:pt>
    <dgm:pt modelId="{F770B392-1A81-488A-BE5E-3B3BBF72BDB9}" type="pres">
      <dgm:prSet presAssocID="{9D45FAD1-D6EF-450A-897E-EE4391D49347}"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3989E08-A1A3-4E59-B974-7F36B2B95F22}" type="pres">
      <dgm:prSet presAssocID="{92308F8D-CBB3-4F02-9081-4D560766ACDB}"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9DD1F93-3959-4837-9AB8-2BCE8722DF83}" type="pres">
      <dgm:prSet presAssocID="{92308F8D-CBB3-4F02-9081-4D560766ACDB}" presName="bigChev" presStyleLbl="node1" presStyleIdx="1" presStyleCnt="4" custScaleX="139552"/>
      <dgm:spPr/>
      <dgm:t>
        <a:bodyPr/>
        <a:lstStyle/>
        <a:p>
          <a:endParaRPr lang="en-GB"/>
        </a:p>
      </dgm:t>
    </dgm:pt>
    <dgm:pt modelId="{B84AC310-ED78-47B8-81D6-6046F7047E0B}" type="pres">
      <dgm:prSet presAssocID="{EF3615B7-B848-4F05-9527-414FCAE3BF6D}"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CFF1063-1D97-434A-A358-E418F606B549}" type="pres">
      <dgm:prSet presAssocID="{686E0F17-E850-43BA-9898-8870A410166B}" presName="node" presStyleLbl="alignAccFollowNode1" presStyleIdx="1" presStyleCnt="4" custScaleX="221405">
        <dgm:presLayoutVars>
          <dgm:bulletEnabled val="1"/>
        </dgm:presLayoutVars>
      </dgm:prSet>
      <dgm:spPr/>
      <dgm:t>
        <a:bodyPr/>
        <a:lstStyle/>
        <a:p>
          <a:endParaRPr lang="en-GB"/>
        </a:p>
      </dgm:t>
    </dgm:pt>
    <dgm:pt modelId="{67BA2492-6285-43EF-B9FC-1BED2AB12CD0}" type="pres">
      <dgm:prSet presAssocID="{92308F8D-CBB3-4F02-9081-4D560766ACDB}"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D0A5424-1B1F-4967-A2B6-E16C88508CC1}" type="pres">
      <dgm:prSet presAssocID="{21C9DFF7-098B-427C-BA55-39961FB94C84}"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E130661-0763-4169-9C2E-83E80718E604}" type="pres">
      <dgm:prSet presAssocID="{21C9DFF7-098B-427C-BA55-39961FB94C84}" presName="bigChev" presStyleLbl="node1" presStyleIdx="2" presStyleCnt="4" custScaleX="130454"/>
      <dgm:spPr/>
      <dgm:t>
        <a:bodyPr/>
        <a:lstStyle/>
        <a:p>
          <a:endParaRPr lang="en-GB"/>
        </a:p>
      </dgm:t>
    </dgm:pt>
    <dgm:pt modelId="{3EBB8471-AF69-4BE2-AD84-64830D412330}" type="pres">
      <dgm:prSet presAssocID="{40C39734-10B4-4893-9920-F771E364D881}"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698F89B-18E9-424A-A65F-E6CD348EBF8F}" type="pres">
      <dgm:prSet presAssocID="{153A418E-BDB4-4021-817D-C93AC2840BB7}" presName="node" presStyleLbl="alignAccFollowNode1" presStyleIdx="2" presStyleCnt="4" custScaleX="255143">
        <dgm:presLayoutVars>
          <dgm:bulletEnabled val="1"/>
        </dgm:presLayoutVars>
      </dgm:prSet>
      <dgm:spPr/>
      <dgm:t>
        <a:bodyPr/>
        <a:lstStyle/>
        <a:p>
          <a:endParaRPr lang="en-GB"/>
        </a:p>
      </dgm:t>
    </dgm:pt>
    <dgm:pt modelId="{AD65E02A-A778-4048-B412-B51984FA14B8}" type="pres">
      <dgm:prSet presAssocID="{21C9DFF7-098B-427C-BA55-39961FB94C84}"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12CC149-C7B0-466D-AD7D-E7A619A134B9}" type="pres">
      <dgm:prSet presAssocID="{EA81C435-4723-46FC-B24E-7E01CDC999C5}"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E9C1992-4F7F-4AF6-8093-AF3EFD3C408B}" type="pres">
      <dgm:prSet presAssocID="{EA81C435-4723-46FC-B24E-7E01CDC999C5}" presName="bigChev" presStyleLbl="node1" presStyleIdx="3" presStyleCnt="4" custScaleX="136468"/>
      <dgm:spPr/>
      <dgm:t>
        <a:bodyPr/>
        <a:lstStyle/>
        <a:p>
          <a:endParaRPr lang="en-GB"/>
        </a:p>
      </dgm:t>
    </dgm:pt>
    <dgm:pt modelId="{E6DB045F-AF1C-44EA-AAE4-3981C5BE74D8}" type="pres">
      <dgm:prSet presAssocID="{683B302D-7846-4B9C-83CC-555B44FB30A1}"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42C06F1-7EA7-4EA6-9B09-975DBA006A9E}" type="pres">
      <dgm:prSet presAssocID="{C2BA879B-2152-4BE0-944D-4E9D4E243AE1}" presName="node" presStyleLbl="alignAccFollowNode1" presStyleIdx="3" presStyleCnt="4" custScaleX="285861">
        <dgm:presLayoutVars>
          <dgm:bulletEnabled val="1"/>
        </dgm:presLayoutVars>
      </dgm:prSet>
      <dgm:spPr/>
      <dgm:t>
        <a:bodyPr/>
        <a:lstStyle/>
        <a:p>
          <a:endParaRPr lang="en-GB"/>
        </a:p>
      </dgm:t>
    </dgm:pt>
  </dgm:ptLst>
  <dgm:cxnLst>
    <dgm:cxn modelId="{6CE65B98-B953-4303-B3A1-FA7510092840}" type="presOf" srcId="{21C9DFF7-098B-427C-BA55-39961FB94C84}" destId="{1E130661-0763-4169-9C2E-83E80718E604}" srcOrd="0" destOrd="0" presId="urn:microsoft.com/office/officeart/2005/8/layout/lProcess3"/>
    <dgm:cxn modelId="{57C3DC9F-042B-4370-A80B-145151091FB5}" srcId="{D2FC0116-12CE-410B-AFC5-4AF2C0FCF601}" destId="{21C9DFF7-098B-427C-BA55-39961FB94C84}" srcOrd="2" destOrd="0" parTransId="{BB1B6CD0-B870-4FF9-A4F7-AEE6EE01B4BD}" sibTransId="{E55842F0-6E6D-4F1F-B53B-C0ACD872E888}"/>
    <dgm:cxn modelId="{8B114541-6CDE-49EC-960C-C7AE76E21655}" type="presOf" srcId="{4B374F7D-B642-493E-B539-4FF1743E209C}" destId="{7F479BCB-B689-4148-A6AA-E37716505172}" srcOrd="0" destOrd="0" presId="urn:microsoft.com/office/officeart/2005/8/layout/lProcess3"/>
    <dgm:cxn modelId="{CAF08BA8-EF38-4B32-B1D9-6475151F0AB4}" type="presOf" srcId="{C2BA879B-2152-4BE0-944D-4E9D4E243AE1}" destId="{042C06F1-7EA7-4EA6-9B09-975DBA006A9E}" srcOrd="0" destOrd="0" presId="urn:microsoft.com/office/officeart/2005/8/layout/lProcess3"/>
    <dgm:cxn modelId="{219E070E-194E-4BB3-8439-203A8588A93C}" type="presOf" srcId="{92308F8D-CBB3-4F02-9081-4D560766ACDB}" destId="{29DD1F93-3959-4837-9AB8-2BCE8722DF83}" srcOrd="0" destOrd="0" presId="urn:microsoft.com/office/officeart/2005/8/layout/lProcess3"/>
    <dgm:cxn modelId="{9C49D3F2-6906-45C4-A9DC-A64B828E5B81}" srcId="{D2FC0116-12CE-410B-AFC5-4AF2C0FCF601}" destId="{EA81C435-4723-46FC-B24E-7E01CDC999C5}" srcOrd="3" destOrd="0" parTransId="{E2F54865-9AE8-4706-B52C-A6AFC6C23C65}" sibTransId="{045970DD-7ADF-4B20-AE2E-AAA4D5896F9F}"/>
    <dgm:cxn modelId="{F3535041-5925-43B3-A426-2909946C1136}" srcId="{D2FC0116-12CE-410B-AFC5-4AF2C0FCF601}" destId="{9D45FAD1-D6EF-450A-897E-EE4391D49347}" srcOrd="0" destOrd="0" parTransId="{7495DFEA-1920-4B4F-A8D4-C5536938728A}" sibTransId="{1BD3E79B-FA0C-4DE5-9136-90A4F81364DD}"/>
    <dgm:cxn modelId="{4979708D-C326-4C5A-9BEA-CB7675708993}" srcId="{D2FC0116-12CE-410B-AFC5-4AF2C0FCF601}" destId="{92308F8D-CBB3-4F02-9081-4D560766ACDB}" srcOrd="1" destOrd="0" parTransId="{A4448FC4-3C29-41CF-A7FD-C671544938DD}" sibTransId="{A2FB1C6C-92ED-446A-91F0-C24246F100E8}"/>
    <dgm:cxn modelId="{35F842EA-5AF0-4E28-859D-0E3621FDE498}" type="presOf" srcId="{686E0F17-E850-43BA-9898-8870A410166B}" destId="{2CFF1063-1D97-434A-A358-E418F606B549}" srcOrd="0" destOrd="0" presId="urn:microsoft.com/office/officeart/2005/8/layout/lProcess3"/>
    <dgm:cxn modelId="{BC30E250-9D2F-42A9-A559-95DD32C8C04D}" type="presOf" srcId="{EA81C435-4723-46FC-B24E-7E01CDC999C5}" destId="{FE9C1992-4F7F-4AF6-8093-AF3EFD3C408B}" srcOrd="0" destOrd="0" presId="urn:microsoft.com/office/officeart/2005/8/layout/lProcess3"/>
    <dgm:cxn modelId="{5900EF90-31DB-4250-9BC0-A96DF1901354}" type="presOf" srcId="{153A418E-BDB4-4021-817D-C93AC2840BB7}" destId="{1698F89B-18E9-424A-A65F-E6CD348EBF8F}" srcOrd="0" destOrd="0" presId="urn:microsoft.com/office/officeart/2005/8/layout/lProcess3"/>
    <dgm:cxn modelId="{56BCBF4C-4AA5-4EBC-94C3-C2640C337844}" srcId="{EA81C435-4723-46FC-B24E-7E01CDC999C5}" destId="{C2BA879B-2152-4BE0-944D-4E9D4E243AE1}" srcOrd="0" destOrd="0" parTransId="{683B302D-7846-4B9C-83CC-555B44FB30A1}" sibTransId="{9CE246CC-575F-40D0-8200-FC90ADEC8241}"/>
    <dgm:cxn modelId="{50F2495E-1D87-4EA1-84DF-46788DB5B4BC}" srcId="{92308F8D-CBB3-4F02-9081-4D560766ACDB}" destId="{686E0F17-E850-43BA-9898-8870A410166B}" srcOrd="0" destOrd="0" parTransId="{EF3615B7-B848-4F05-9527-414FCAE3BF6D}" sibTransId="{C3E877D8-FAC7-4AA6-A659-18CD8A4B73CC}"/>
    <dgm:cxn modelId="{454DF504-EA4D-4BA2-A6E6-01EA4B4A5396}" type="presOf" srcId="{D2FC0116-12CE-410B-AFC5-4AF2C0FCF601}" destId="{94B453F9-34E7-44FE-AEFE-837F345EBDAF}" srcOrd="0" destOrd="0" presId="urn:microsoft.com/office/officeart/2005/8/layout/lProcess3"/>
    <dgm:cxn modelId="{6455A466-C079-49F2-85C1-780CE56E57B0}" type="presOf" srcId="{9D45FAD1-D6EF-450A-897E-EE4391D49347}" destId="{5FBA1E64-8AEF-4DF5-B8F3-E0D6EB4F2CF2}" srcOrd="0" destOrd="0" presId="urn:microsoft.com/office/officeart/2005/8/layout/lProcess3"/>
    <dgm:cxn modelId="{90D1A050-6E39-4685-8411-50C18656053A}" srcId="{9D45FAD1-D6EF-450A-897E-EE4391D49347}" destId="{4B374F7D-B642-493E-B539-4FF1743E209C}" srcOrd="0" destOrd="0" parTransId="{A95FDD5F-4845-4465-A910-BAE8CABAD6B7}" sibTransId="{2AA0FB19-046A-470E-8A59-A6F3FFE49B7F}"/>
    <dgm:cxn modelId="{16B83E3D-825D-4C76-9529-090F0EE797CF}" srcId="{21C9DFF7-098B-427C-BA55-39961FB94C84}" destId="{153A418E-BDB4-4021-817D-C93AC2840BB7}" srcOrd="0" destOrd="0" parTransId="{40C39734-10B4-4893-9920-F771E364D881}" sibTransId="{1FFC0F81-FDF2-4CF4-8EEF-63256395DFE4}"/>
    <dgm:cxn modelId="{9D60C6A9-CC4B-4CEA-927B-9F46465E5675}" type="presParOf" srcId="{94B453F9-34E7-44FE-AEFE-837F345EBDAF}" destId="{32E7CF0B-683B-42E8-8D85-348AAEFC153D}" srcOrd="0" destOrd="0" presId="urn:microsoft.com/office/officeart/2005/8/layout/lProcess3"/>
    <dgm:cxn modelId="{B27BFCF9-531C-47E6-81BB-734DF52D87E7}" type="presParOf" srcId="{32E7CF0B-683B-42E8-8D85-348AAEFC153D}" destId="{5FBA1E64-8AEF-4DF5-B8F3-E0D6EB4F2CF2}" srcOrd="0" destOrd="0" presId="urn:microsoft.com/office/officeart/2005/8/layout/lProcess3"/>
    <dgm:cxn modelId="{E51DCFF1-ECCA-46E9-B6F8-BCF9655DDA01}" type="presParOf" srcId="{32E7CF0B-683B-42E8-8D85-348AAEFC153D}" destId="{BDF01F63-174E-4869-8414-1E47C69191FB}" srcOrd="1" destOrd="0" presId="urn:microsoft.com/office/officeart/2005/8/layout/lProcess3"/>
    <dgm:cxn modelId="{0660F183-69AC-4E98-919B-D573E1E1EA73}" type="presParOf" srcId="{32E7CF0B-683B-42E8-8D85-348AAEFC153D}" destId="{7F479BCB-B689-4148-A6AA-E37716505172}" srcOrd="2" destOrd="0" presId="urn:microsoft.com/office/officeart/2005/8/layout/lProcess3"/>
    <dgm:cxn modelId="{9382EB63-D1AF-4A43-B783-4A1F01503DDD}" type="presParOf" srcId="{94B453F9-34E7-44FE-AEFE-837F345EBDAF}" destId="{F770B392-1A81-488A-BE5E-3B3BBF72BDB9}" srcOrd="1" destOrd="0" presId="urn:microsoft.com/office/officeart/2005/8/layout/lProcess3"/>
    <dgm:cxn modelId="{E8B21E2F-E1DE-43C4-A612-298C43A29A10}" type="presParOf" srcId="{94B453F9-34E7-44FE-AEFE-837F345EBDAF}" destId="{63989E08-A1A3-4E59-B974-7F36B2B95F22}" srcOrd="2" destOrd="0" presId="urn:microsoft.com/office/officeart/2005/8/layout/lProcess3"/>
    <dgm:cxn modelId="{91230702-E67E-4442-977B-6C5DC8F77700}" type="presParOf" srcId="{63989E08-A1A3-4E59-B974-7F36B2B95F22}" destId="{29DD1F93-3959-4837-9AB8-2BCE8722DF83}" srcOrd="0" destOrd="0" presId="urn:microsoft.com/office/officeart/2005/8/layout/lProcess3"/>
    <dgm:cxn modelId="{C693692E-693E-4D02-B2ED-CD9779D7B61E}" type="presParOf" srcId="{63989E08-A1A3-4E59-B974-7F36B2B95F22}" destId="{B84AC310-ED78-47B8-81D6-6046F7047E0B}" srcOrd="1" destOrd="0" presId="urn:microsoft.com/office/officeart/2005/8/layout/lProcess3"/>
    <dgm:cxn modelId="{AE44022F-01B0-451B-AD1D-2DB4696EB7E1}" type="presParOf" srcId="{63989E08-A1A3-4E59-B974-7F36B2B95F22}" destId="{2CFF1063-1D97-434A-A358-E418F606B549}" srcOrd="2" destOrd="0" presId="urn:microsoft.com/office/officeart/2005/8/layout/lProcess3"/>
    <dgm:cxn modelId="{1054D1AF-427B-4452-8D94-FADB878803B3}" type="presParOf" srcId="{94B453F9-34E7-44FE-AEFE-837F345EBDAF}" destId="{67BA2492-6285-43EF-B9FC-1BED2AB12CD0}" srcOrd="3" destOrd="0" presId="urn:microsoft.com/office/officeart/2005/8/layout/lProcess3"/>
    <dgm:cxn modelId="{2246B34A-90E8-47AA-89AA-F8EB79357845}" type="presParOf" srcId="{94B453F9-34E7-44FE-AEFE-837F345EBDAF}" destId="{8D0A5424-1B1F-4967-A2B6-E16C88508CC1}" srcOrd="4" destOrd="0" presId="urn:microsoft.com/office/officeart/2005/8/layout/lProcess3"/>
    <dgm:cxn modelId="{7211DF1A-2815-42A4-8BD9-7ECB8DF3227E}" type="presParOf" srcId="{8D0A5424-1B1F-4967-A2B6-E16C88508CC1}" destId="{1E130661-0763-4169-9C2E-83E80718E604}" srcOrd="0" destOrd="0" presId="urn:microsoft.com/office/officeart/2005/8/layout/lProcess3"/>
    <dgm:cxn modelId="{7B925B90-3F25-4ADB-B5A8-AEC70A1E4EAB}" type="presParOf" srcId="{8D0A5424-1B1F-4967-A2B6-E16C88508CC1}" destId="{3EBB8471-AF69-4BE2-AD84-64830D412330}" srcOrd="1" destOrd="0" presId="urn:microsoft.com/office/officeart/2005/8/layout/lProcess3"/>
    <dgm:cxn modelId="{1A705E0C-735D-4DAE-BF3E-EBD44F6F0E12}" type="presParOf" srcId="{8D0A5424-1B1F-4967-A2B6-E16C88508CC1}" destId="{1698F89B-18E9-424A-A65F-E6CD348EBF8F}" srcOrd="2" destOrd="0" presId="urn:microsoft.com/office/officeart/2005/8/layout/lProcess3"/>
    <dgm:cxn modelId="{030D4CA9-67F7-4D11-946A-BB3C58FFF5C9}" type="presParOf" srcId="{94B453F9-34E7-44FE-AEFE-837F345EBDAF}" destId="{AD65E02A-A778-4048-B412-B51984FA14B8}" srcOrd="5" destOrd="0" presId="urn:microsoft.com/office/officeart/2005/8/layout/lProcess3"/>
    <dgm:cxn modelId="{8B2CEB11-9EDB-472E-BEC9-42655A953AD2}" type="presParOf" srcId="{94B453F9-34E7-44FE-AEFE-837F345EBDAF}" destId="{812CC149-C7B0-466D-AD7D-E7A619A134B9}" srcOrd="6" destOrd="0" presId="urn:microsoft.com/office/officeart/2005/8/layout/lProcess3"/>
    <dgm:cxn modelId="{37BE64DB-3E8B-4376-A0EC-1248683C1104}" type="presParOf" srcId="{812CC149-C7B0-466D-AD7D-E7A619A134B9}" destId="{FE9C1992-4F7F-4AF6-8093-AF3EFD3C408B}" srcOrd="0" destOrd="0" presId="urn:microsoft.com/office/officeart/2005/8/layout/lProcess3"/>
    <dgm:cxn modelId="{846351EB-49C5-4395-98BE-C87F42550694}" type="presParOf" srcId="{812CC149-C7B0-466D-AD7D-E7A619A134B9}" destId="{E6DB045F-AF1C-44EA-AAE4-3981C5BE74D8}" srcOrd="1" destOrd="0" presId="urn:microsoft.com/office/officeart/2005/8/layout/lProcess3"/>
    <dgm:cxn modelId="{0BA27458-89E6-4E32-8646-B826B3D43378}" type="presParOf" srcId="{812CC149-C7B0-466D-AD7D-E7A619A134B9}" destId="{042C06F1-7EA7-4EA6-9B09-975DBA006A9E}" srcOrd="2"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FC0116-12CE-410B-AFC5-4AF2C0FCF601}" type="doc">
      <dgm:prSet loTypeId="urn:microsoft.com/office/officeart/2005/8/layout/lProcess3" loCatId="process" qsTypeId="urn:microsoft.com/office/officeart/2005/8/quickstyle/3d3" qsCatId="3D"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9D45FAD1-D6EF-450A-897E-EE4391D49347}">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Privacy</a:t>
          </a:r>
          <a:endParaRPr lang="en-US" b="1" dirty="0"/>
        </a:p>
      </dgm:t>
    </dgm:pt>
    <dgm:pt modelId="{7495DFEA-1920-4B4F-A8D4-C5536938728A}" type="parTrans" cxnId="{F3535041-5925-43B3-A426-2909946C1136}">
      <dgm:prSet/>
      <dgm:spPr/>
      <dgm:t>
        <a:bodyPr/>
        <a:lstStyle/>
        <a:p>
          <a:endParaRPr lang="en-US"/>
        </a:p>
      </dgm:t>
    </dgm:pt>
    <dgm:pt modelId="{1BD3E79B-FA0C-4DE5-9136-90A4F81364DD}" type="sibTrans" cxnId="{F3535041-5925-43B3-A426-2909946C1136}">
      <dgm:prSet/>
      <dgm:spPr/>
      <dgm:t>
        <a:bodyPr/>
        <a:lstStyle/>
        <a:p>
          <a:endParaRPr lang="en-US"/>
        </a:p>
      </dgm:t>
    </dgm:pt>
    <dgm:pt modelId="{4B374F7D-B642-493E-B539-4FF1743E209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US" sz="2000" dirty="0" smtClean="0"/>
            <a:t>Is confidentiality respected? Security risks?</a:t>
          </a:r>
          <a:endParaRPr lang="en-US" sz="2000" dirty="0"/>
        </a:p>
      </dgm:t>
    </dgm:pt>
    <dgm:pt modelId="{A95FDD5F-4845-4465-A910-BAE8CABAD6B7}" type="parTrans" cxnId="{90D1A050-6E39-4685-8411-50C18656053A}">
      <dgm:prSet/>
      <dgm:spPr/>
      <dgm:t>
        <a:bodyPr/>
        <a:lstStyle/>
        <a:p>
          <a:endParaRPr lang="en-US"/>
        </a:p>
      </dgm:t>
    </dgm:pt>
    <dgm:pt modelId="{2AA0FB19-046A-470E-8A59-A6F3FFE49B7F}" type="sibTrans" cxnId="{90D1A050-6E39-4685-8411-50C18656053A}">
      <dgm:prSet/>
      <dgm:spPr/>
      <dgm:t>
        <a:bodyPr/>
        <a:lstStyle/>
        <a:p>
          <a:endParaRPr lang="en-US"/>
        </a:p>
      </dgm:t>
    </dgm:pt>
    <dgm:pt modelId="{92308F8D-CBB3-4F02-9081-4D560766ACD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Expectations</a:t>
          </a:r>
          <a:endParaRPr lang="en-US" b="1" dirty="0"/>
        </a:p>
      </dgm:t>
    </dgm:pt>
    <dgm:pt modelId="{A4448FC4-3C29-41CF-A7FD-C671544938DD}" type="parTrans" cxnId="{4979708D-C326-4C5A-9BEA-CB7675708993}">
      <dgm:prSet/>
      <dgm:spPr/>
      <dgm:t>
        <a:bodyPr/>
        <a:lstStyle/>
        <a:p>
          <a:endParaRPr lang="en-US"/>
        </a:p>
      </dgm:t>
    </dgm:pt>
    <dgm:pt modelId="{A2FB1C6C-92ED-446A-91F0-C24246F100E8}" type="sibTrans" cxnId="{4979708D-C326-4C5A-9BEA-CB7675708993}">
      <dgm:prSet/>
      <dgm:spPr/>
      <dgm:t>
        <a:bodyPr/>
        <a:lstStyle/>
        <a:p>
          <a:endParaRPr lang="en-US"/>
        </a:p>
      </dgm:t>
    </dgm:pt>
    <dgm:pt modelId="{686E0F17-E850-43BA-9898-8870A410166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US" sz="2000" dirty="0" smtClean="0"/>
            <a:t>Are we creating unrealistic expectations?</a:t>
          </a:r>
          <a:endParaRPr lang="en-US" sz="2000" dirty="0"/>
        </a:p>
      </dgm:t>
    </dgm:pt>
    <dgm:pt modelId="{EF3615B7-B848-4F05-9527-414FCAE3BF6D}" type="parTrans" cxnId="{50F2495E-1D87-4EA1-84DF-46788DB5B4BC}">
      <dgm:prSet/>
      <dgm:spPr/>
      <dgm:t>
        <a:bodyPr/>
        <a:lstStyle/>
        <a:p>
          <a:endParaRPr lang="en-US"/>
        </a:p>
      </dgm:t>
    </dgm:pt>
    <dgm:pt modelId="{C3E877D8-FAC7-4AA6-A659-18CD8A4B73CC}" type="sibTrans" cxnId="{50F2495E-1D87-4EA1-84DF-46788DB5B4BC}">
      <dgm:prSet/>
      <dgm:spPr/>
      <dgm:t>
        <a:bodyPr/>
        <a:lstStyle/>
        <a:p>
          <a:endParaRPr lang="en-US"/>
        </a:p>
      </dgm:t>
    </dgm:pt>
    <dgm:pt modelId="{21C9DFF7-098B-427C-BA55-39961FB94C8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Impact</a:t>
          </a:r>
          <a:endParaRPr lang="en-US" dirty="0"/>
        </a:p>
      </dgm:t>
    </dgm:pt>
    <dgm:pt modelId="{BB1B6CD0-B870-4FF9-A4F7-AEE6EE01B4BD}" type="parTrans" cxnId="{57C3DC9F-042B-4370-A80B-145151091FB5}">
      <dgm:prSet/>
      <dgm:spPr/>
      <dgm:t>
        <a:bodyPr/>
        <a:lstStyle/>
        <a:p>
          <a:endParaRPr lang="en-US"/>
        </a:p>
      </dgm:t>
    </dgm:pt>
    <dgm:pt modelId="{E55842F0-6E6D-4F1F-B53B-C0ACD872E888}" type="sibTrans" cxnId="{57C3DC9F-042B-4370-A80B-145151091FB5}">
      <dgm:prSet/>
      <dgm:spPr/>
      <dgm:t>
        <a:bodyPr/>
        <a:lstStyle/>
        <a:p>
          <a:endParaRPr lang="en-US"/>
        </a:p>
      </dgm:t>
    </dgm:pt>
    <dgm:pt modelId="{153A418E-BDB4-4021-817D-C93AC2840BB7}">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US" sz="2000" dirty="0" smtClean="0"/>
            <a:t>Converting Data into Aid delivery?</a:t>
          </a:r>
          <a:endParaRPr lang="en-US" sz="2000" dirty="0"/>
        </a:p>
      </dgm:t>
    </dgm:pt>
    <dgm:pt modelId="{40C39734-10B4-4893-9920-F771E364D881}" type="parTrans" cxnId="{16B83E3D-825D-4C76-9529-090F0EE797CF}">
      <dgm:prSet/>
      <dgm:spPr/>
      <dgm:t>
        <a:bodyPr/>
        <a:lstStyle/>
        <a:p>
          <a:endParaRPr lang="en-US"/>
        </a:p>
      </dgm:t>
    </dgm:pt>
    <dgm:pt modelId="{1FFC0F81-FDF2-4CF4-8EEF-63256395DFE4}" type="sibTrans" cxnId="{16B83E3D-825D-4C76-9529-090F0EE797CF}">
      <dgm:prSet/>
      <dgm:spPr/>
      <dgm:t>
        <a:bodyPr/>
        <a:lstStyle/>
        <a:p>
          <a:endParaRPr lang="en-US"/>
        </a:p>
      </dgm:t>
    </dgm:pt>
    <dgm:pt modelId="{EA81C435-4723-46FC-B24E-7E01CDC999C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Proximity</a:t>
          </a:r>
          <a:endParaRPr lang="en-US" dirty="0"/>
        </a:p>
      </dgm:t>
    </dgm:pt>
    <dgm:pt modelId="{E2F54865-9AE8-4706-B52C-A6AFC6C23C65}" type="parTrans" cxnId="{9C49D3F2-6906-45C4-A9DC-A64B828E5B81}">
      <dgm:prSet/>
      <dgm:spPr/>
      <dgm:t>
        <a:bodyPr/>
        <a:lstStyle/>
        <a:p>
          <a:endParaRPr lang="en-US"/>
        </a:p>
      </dgm:t>
    </dgm:pt>
    <dgm:pt modelId="{045970DD-7ADF-4B20-AE2E-AAA4D5896F9F}" type="sibTrans" cxnId="{9C49D3F2-6906-45C4-A9DC-A64B828E5B81}">
      <dgm:prSet/>
      <dgm:spPr/>
      <dgm:t>
        <a:bodyPr/>
        <a:lstStyle/>
        <a:p>
          <a:endParaRPr lang="en-US"/>
        </a:p>
      </dgm:t>
    </dgm:pt>
    <dgm:pt modelId="{C2BA879B-2152-4BE0-944D-4E9D4E243AE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en-US" sz="2000" dirty="0" smtClean="0"/>
            <a:t>Understanding new proximity dynamics</a:t>
          </a:r>
          <a:endParaRPr lang="en-US" sz="2000" dirty="0"/>
        </a:p>
      </dgm:t>
    </dgm:pt>
    <dgm:pt modelId="{683B302D-7846-4B9C-83CC-555B44FB30A1}" type="parTrans" cxnId="{56BCBF4C-4AA5-4EBC-94C3-C2640C337844}">
      <dgm:prSet/>
      <dgm:spPr/>
      <dgm:t>
        <a:bodyPr/>
        <a:lstStyle/>
        <a:p>
          <a:endParaRPr lang="en-US"/>
        </a:p>
      </dgm:t>
    </dgm:pt>
    <dgm:pt modelId="{9CE246CC-575F-40D0-8200-FC90ADEC8241}" type="sibTrans" cxnId="{56BCBF4C-4AA5-4EBC-94C3-C2640C337844}">
      <dgm:prSet/>
      <dgm:spPr/>
      <dgm:t>
        <a:bodyPr/>
        <a:lstStyle/>
        <a:p>
          <a:endParaRPr lang="en-US"/>
        </a:p>
      </dgm:t>
    </dgm:pt>
    <dgm:pt modelId="{94B453F9-34E7-44FE-AEFE-837F345EBDAF}" type="pres">
      <dgm:prSet presAssocID="{D2FC0116-12CE-410B-AFC5-4AF2C0FCF601}" presName="Name0" presStyleCnt="0">
        <dgm:presLayoutVars>
          <dgm:chPref val="3"/>
          <dgm:dir/>
          <dgm:animLvl val="lvl"/>
          <dgm:resizeHandles/>
        </dgm:presLayoutVars>
      </dgm:prSet>
      <dgm:spPr/>
      <dgm:t>
        <a:bodyPr/>
        <a:lstStyle/>
        <a:p>
          <a:endParaRPr lang="en-GB"/>
        </a:p>
      </dgm:t>
    </dgm:pt>
    <dgm:pt modelId="{32E7CF0B-683B-42E8-8D85-348AAEFC153D}" type="pres">
      <dgm:prSet presAssocID="{9D45FAD1-D6EF-450A-897E-EE4391D49347}"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FBA1E64-8AEF-4DF5-B8F3-E0D6EB4F2CF2}" type="pres">
      <dgm:prSet presAssocID="{9D45FAD1-D6EF-450A-897E-EE4391D49347}" presName="bigChev" presStyleLbl="node1" presStyleIdx="0" presStyleCnt="4" custScaleX="145634"/>
      <dgm:spPr/>
      <dgm:t>
        <a:bodyPr/>
        <a:lstStyle/>
        <a:p>
          <a:endParaRPr lang="en-US"/>
        </a:p>
      </dgm:t>
    </dgm:pt>
    <dgm:pt modelId="{BDF01F63-174E-4869-8414-1E47C69191FB}" type="pres">
      <dgm:prSet presAssocID="{A95FDD5F-4845-4465-A910-BAE8CABAD6B7}"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F479BCB-B689-4148-A6AA-E37716505172}" type="pres">
      <dgm:prSet presAssocID="{4B374F7D-B642-493E-B539-4FF1743E209C}" presName="node" presStyleLbl="alignAccFollowNode1" presStyleIdx="0" presStyleCnt="4" custScaleX="221643">
        <dgm:presLayoutVars>
          <dgm:bulletEnabled val="1"/>
        </dgm:presLayoutVars>
      </dgm:prSet>
      <dgm:spPr/>
      <dgm:t>
        <a:bodyPr/>
        <a:lstStyle/>
        <a:p>
          <a:endParaRPr lang="en-US"/>
        </a:p>
      </dgm:t>
    </dgm:pt>
    <dgm:pt modelId="{F770B392-1A81-488A-BE5E-3B3BBF72BDB9}" type="pres">
      <dgm:prSet presAssocID="{9D45FAD1-D6EF-450A-897E-EE4391D49347}"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3989E08-A1A3-4E59-B974-7F36B2B95F22}" type="pres">
      <dgm:prSet presAssocID="{92308F8D-CBB3-4F02-9081-4D560766ACDB}"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9DD1F93-3959-4837-9AB8-2BCE8722DF83}" type="pres">
      <dgm:prSet presAssocID="{92308F8D-CBB3-4F02-9081-4D560766ACDB}" presName="bigChev" presStyleLbl="node1" presStyleIdx="1" presStyleCnt="4" custScaleX="139552"/>
      <dgm:spPr/>
      <dgm:t>
        <a:bodyPr/>
        <a:lstStyle/>
        <a:p>
          <a:endParaRPr lang="en-US"/>
        </a:p>
      </dgm:t>
    </dgm:pt>
    <dgm:pt modelId="{B84AC310-ED78-47B8-81D6-6046F7047E0B}" type="pres">
      <dgm:prSet presAssocID="{EF3615B7-B848-4F05-9527-414FCAE3BF6D}"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CFF1063-1D97-434A-A358-E418F606B549}" type="pres">
      <dgm:prSet presAssocID="{686E0F17-E850-43BA-9898-8870A410166B}" presName="node" presStyleLbl="alignAccFollowNode1" presStyleIdx="1" presStyleCnt="4" custScaleX="260135">
        <dgm:presLayoutVars>
          <dgm:bulletEnabled val="1"/>
        </dgm:presLayoutVars>
      </dgm:prSet>
      <dgm:spPr/>
      <dgm:t>
        <a:bodyPr/>
        <a:lstStyle/>
        <a:p>
          <a:endParaRPr lang="en-US"/>
        </a:p>
      </dgm:t>
    </dgm:pt>
    <dgm:pt modelId="{67BA2492-6285-43EF-B9FC-1BED2AB12CD0}" type="pres">
      <dgm:prSet presAssocID="{92308F8D-CBB3-4F02-9081-4D560766ACDB}"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D0A5424-1B1F-4967-A2B6-E16C88508CC1}" type="pres">
      <dgm:prSet presAssocID="{21C9DFF7-098B-427C-BA55-39961FB94C84}"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E130661-0763-4169-9C2E-83E80718E604}" type="pres">
      <dgm:prSet presAssocID="{21C9DFF7-098B-427C-BA55-39961FB94C84}" presName="bigChev" presStyleLbl="node1" presStyleIdx="2" presStyleCnt="4" custScaleX="130454"/>
      <dgm:spPr/>
      <dgm:t>
        <a:bodyPr/>
        <a:lstStyle/>
        <a:p>
          <a:endParaRPr lang="en-US"/>
        </a:p>
      </dgm:t>
    </dgm:pt>
    <dgm:pt modelId="{3EBB8471-AF69-4BE2-AD84-64830D412330}" type="pres">
      <dgm:prSet presAssocID="{40C39734-10B4-4893-9920-F771E364D881}"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698F89B-18E9-424A-A65F-E6CD348EBF8F}" type="pres">
      <dgm:prSet presAssocID="{153A418E-BDB4-4021-817D-C93AC2840BB7}" presName="node" presStyleLbl="alignAccFollowNode1" presStyleIdx="2" presStyleCnt="4" custScaleX="255143">
        <dgm:presLayoutVars>
          <dgm:bulletEnabled val="1"/>
        </dgm:presLayoutVars>
      </dgm:prSet>
      <dgm:spPr/>
      <dgm:t>
        <a:bodyPr/>
        <a:lstStyle/>
        <a:p>
          <a:endParaRPr lang="en-US"/>
        </a:p>
      </dgm:t>
    </dgm:pt>
    <dgm:pt modelId="{AD65E02A-A778-4048-B412-B51984FA14B8}" type="pres">
      <dgm:prSet presAssocID="{21C9DFF7-098B-427C-BA55-39961FB94C84}" presName="v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12CC149-C7B0-466D-AD7D-E7A619A134B9}" type="pres">
      <dgm:prSet presAssocID="{EA81C435-4723-46FC-B24E-7E01CDC999C5}" presName="horFlow"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E9C1992-4F7F-4AF6-8093-AF3EFD3C408B}" type="pres">
      <dgm:prSet presAssocID="{EA81C435-4723-46FC-B24E-7E01CDC999C5}" presName="bigChev" presStyleLbl="node1" presStyleIdx="3" presStyleCnt="4" custScaleX="136468"/>
      <dgm:spPr/>
      <dgm:t>
        <a:bodyPr/>
        <a:lstStyle/>
        <a:p>
          <a:endParaRPr lang="en-US"/>
        </a:p>
      </dgm:t>
    </dgm:pt>
    <dgm:pt modelId="{E6DB045F-AF1C-44EA-AAE4-3981C5BE74D8}" type="pres">
      <dgm:prSet presAssocID="{683B302D-7846-4B9C-83CC-555B44FB30A1}" presName="par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42C06F1-7EA7-4EA6-9B09-975DBA006A9E}" type="pres">
      <dgm:prSet presAssocID="{C2BA879B-2152-4BE0-944D-4E9D4E243AE1}" presName="node" presStyleLbl="alignAccFollowNode1" presStyleIdx="3" presStyleCnt="4" custScaleX="285861">
        <dgm:presLayoutVars>
          <dgm:bulletEnabled val="1"/>
        </dgm:presLayoutVars>
      </dgm:prSet>
      <dgm:spPr/>
      <dgm:t>
        <a:bodyPr/>
        <a:lstStyle/>
        <a:p>
          <a:endParaRPr lang="en-US"/>
        </a:p>
      </dgm:t>
    </dgm:pt>
  </dgm:ptLst>
  <dgm:cxnLst>
    <dgm:cxn modelId="{B64FB7EB-DE23-46DE-9485-B9919A385D40}" type="presOf" srcId="{C2BA879B-2152-4BE0-944D-4E9D4E243AE1}" destId="{042C06F1-7EA7-4EA6-9B09-975DBA006A9E}" srcOrd="0" destOrd="0" presId="urn:microsoft.com/office/officeart/2005/8/layout/lProcess3"/>
    <dgm:cxn modelId="{57C3DC9F-042B-4370-A80B-145151091FB5}" srcId="{D2FC0116-12CE-410B-AFC5-4AF2C0FCF601}" destId="{21C9DFF7-098B-427C-BA55-39961FB94C84}" srcOrd="2" destOrd="0" parTransId="{BB1B6CD0-B870-4FF9-A4F7-AEE6EE01B4BD}" sibTransId="{E55842F0-6E6D-4F1F-B53B-C0ACD872E888}"/>
    <dgm:cxn modelId="{08C3B43D-5FB9-4368-A8F9-9BB7D49DA70A}" type="presOf" srcId="{D2FC0116-12CE-410B-AFC5-4AF2C0FCF601}" destId="{94B453F9-34E7-44FE-AEFE-837F345EBDAF}" srcOrd="0" destOrd="0" presId="urn:microsoft.com/office/officeart/2005/8/layout/lProcess3"/>
    <dgm:cxn modelId="{9C49D3F2-6906-45C4-A9DC-A64B828E5B81}" srcId="{D2FC0116-12CE-410B-AFC5-4AF2C0FCF601}" destId="{EA81C435-4723-46FC-B24E-7E01CDC999C5}" srcOrd="3" destOrd="0" parTransId="{E2F54865-9AE8-4706-B52C-A6AFC6C23C65}" sibTransId="{045970DD-7ADF-4B20-AE2E-AAA4D5896F9F}"/>
    <dgm:cxn modelId="{F3535041-5925-43B3-A426-2909946C1136}" srcId="{D2FC0116-12CE-410B-AFC5-4AF2C0FCF601}" destId="{9D45FAD1-D6EF-450A-897E-EE4391D49347}" srcOrd="0" destOrd="0" parTransId="{7495DFEA-1920-4B4F-A8D4-C5536938728A}" sibTransId="{1BD3E79B-FA0C-4DE5-9136-90A4F81364DD}"/>
    <dgm:cxn modelId="{4979708D-C326-4C5A-9BEA-CB7675708993}" srcId="{D2FC0116-12CE-410B-AFC5-4AF2C0FCF601}" destId="{92308F8D-CBB3-4F02-9081-4D560766ACDB}" srcOrd="1" destOrd="0" parTransId="{A4448FC4-3C29-41CF-A7FD-C671544938DD}" sibTransId="{A2FB1C6C-92ED-446A-91F0-C24246F100E8}"/>
    <dgm:cxn modelId="{43463D45-E887-4AEA-B39D-EC86B2AB9C7A}" type="presOf" srcId="{EA81C435-4723-46FC-B24E-7E01CDC999C5}" destId="{FE9C1992-4F7F-4AF6-8093-AF3EFD3C408B}" srcOrd="0" destOrd="0" presId="urn:microsoft.com/office/officeart/2005/8/layout/lProcess3"/>
    <dgm:cxn modelId="{DB60BE14-48E1-4A5F-94FD-386911E01676}" type="presOf" srcId="{92308F8D-CBB3-4F02-9081-4D560766ACDB}" destId="{29DD1F93-3959-4837-9AB8-2BCE8722DF83}" srcOrd="0" destOrd="0" presId="urn:microsoft.com/office/officeart/2005/8/layout/lProcess3"/>
    <dgm:cxn modelId="{56BCBF4C-4AA5-4EBC-94C3-C2640C337844}" srcId="{EA81C435-4723-46FC-B24E-7E01CDC999C5}" destId="{C2BA879B-2152-4BE0-944D-4E9D4E243AE1}" srcOrd="0" destOrd="0" parTransId="{683B302D-7846-4B9C-83CC-555B44FB30A1}" sibTransId="{9CE246CC-575F-40D0-8200-FC90ADEC8241}"/>
    <dgm:cxn modelId="{50F2495E-1D87-4EA1-84DF-46788DB5B4BC}" srcId="{92308F8D-CBB3-4F02-9081-4D560766ACDB}" destId="{686E0F17-E850-43BA-9898-8870A410166B}" srcOrd="0" destOrd="0" parTransId="{EF3615B7-B848-4F05-9527-414FCAE3BF6D}" sibTransId="{C3E877D8-FAC7-4AA6-A659-18CD8A4B73CC}"/>
    <dgm:cxn modelId="{A924485E-EED9-46A9-AE1B-8B31731EFE63}" type="presOf" srcId="{9D45FAD1-D6EF-450A-897E-EE4391D49347}" destId="{5FBA1E64-8AEF-4DF5-B8F3-E0D6EB4F2CF2}" srcOrd="0" destOrd="0" presId="urn:microsoft.com/office/officeart/2005/8/layout/lProcess3"/>
    <dgm:cxn modelId="{840686F3-3A81-424D-B8FB-CFD3C8B22669}" type="presOf" srcId="{686E0F17-E850-43BA-9898-8870A410166B}" destId="{2CFF1063-1D97-434A-A358-E418F606B549}" srcOrd="0" destOrd="0" presId="urn:microsoft.com/office/officeart/2005/8/layout/lProcess3"/>
    <dgm:cxn modelId="{4BD49E78-E094-40BC-BA78-49FF7AB4348C}" type="presOf" srcId="{21C9DFF7-098B-427C-BA55-39961FB94C84}" destId="{1E130661-0763-4169-9C2E-83E80718E604}" srcOrd="0" destOrd="0" presId="urn:microsoft.com/office/officeart/2005/8/layout/lProcess3"/>
    <dgm:cxn modelId="{609059DF-D8D5-47CF-9476-6C315F4D495D}" type="presOf" srcId="{153A418E-BDB4-4021-817D-C93AC2840BB7}" destId="{1698F89B-18E9-424A-A65F-E6CD348EBF8F}" srcOrd="0" destOrd="0" presId="urn:microsoft.com/office/officeart/2005/8/layout/lProcess3"/>
    <dgm:cxn modelId="{57C0DCA2-E83B-4F12-B290-FA02EEE447AC}" type="presOf" srcId="{4B374F7D-B642-493E-B539-4FF1743E209C}" destId="{7F479BCB-B689-4148-A6AA-E37716505172}" srcOrd="0" destOrd="0" presId="urn:microsoft.com/office/officeart/2005/8/layout/lProcess3"/>
    <dgm:cxn modelId="{90D1A050-6E39-4685-8411-50C18656053A}" srcId="{9D45FAD1-D6EF-450A-897E-EE4391D49347}" destId="{4B374F7D-B642-493E-B539-4FF1743E209C}" srcOrd="0" destOrd="0" parTransId="{A95FDD5F-4845-4465-A910-BAE8CABAD6B7}" sibTransId="{2AA0FB19-046A-470E-8A59-A6F3FFE49B7F}"/>
    <dgm:cxn modelId="{16B83E3D-825D-4C76-9529-090F0EE797CF}" srcId="{21C9DFF7-098B-427C-BA55-39961FB94C84}" destId="{153A418E-BDB4-4021-817D-C93AC2840BB7}" srcOrd="0" destOrd="0" parTransId="{40C39734-10B4-4893-9920-F771E364D881}" sibTransId="{1FFC0F81-FDF2-4CF4-8EEF-63256395DFE4}"/>
    <dgm:cxn modelId="{5C8FA2D3-6310-489F-A78D-479648BF6AE4}" type="presParOf" srcId="{94B453F9-34E7-44FE-AEFE-837F345EBDAF}" destId="{32E7CF0B-683B-42E8-8D85-348AAEFC153D}" srcOrd="0" destOrd="0" presId="urn:microsoft.com/office/officeart/2005/8/layout/lProcess3"/>
    <dgm:cxn modelId="{02F1360D-3723-45EA-8220-C8EFF96C8742}" type="presParOf" srcId="{32E7CF0B-683B-42E8-8D85-348AAEFC153D}" destId="{5FBA1E64-8AEF-4DF5-B8F3-E0D6EB4F2CF2}" srcOrd="0" destOrd="0" presId="urn:microsoft.com/office/officeart/2005/8/layout/lProcess3"/>
    <dgm:cxn modelId="{30140825-52DB-4BC2-ADDB-3A35A4ABBDB1}" type="presParOf" srcId="{32E7CF0B-683B-42E8-8D85-348AAEFC153D}" destId="{BDF01F63-174E-4869-8414-1E47C69191FB}" srcOrd="1" destOrd="0" presId="urn:microsoft.com/office/officeart/2005/8/layout/lProcess3"/>
    <dgm:cxn modelId="{242AB136-173A-49B8-A36A-E3A558E73417}" type="presParOf" srcId="{32E7CF0B-683B-42E8-8D85-348AAEFC153D}" destId="{7F479BCB-B689-4148-A6AA-E37716505172}" srcOrd="2" destOrd="0" presId="urn:microsoft.com/office/officeart/2005/8/layout/lProcess3"/>
    <dgm:cxn modelId="{EFBBD9D3-C798-4EBD-86BE-3D682C41E991}" type="presParOf" srcId="{94B453F9-34E7-44FE-AEFE-837F345EBDAF}" destId="{F770B392-1A81-488A-BE5E-3B3BBF72BDB9}" srcOrd="1" destOrd="0" presId="urn:microsoft.com/office/officeart/2005/8/layout/lProcess3"/>
    <dgm:cxn modelId="{3FD6101C-FE3A-452F-AB2E-EE28ECFB8241}" type="presParOf" srcId="{94B453F9-34E7-44FE-AEFE-837F345EBDAF}" destId="{63989E08-A1A3-4E59-B974-7F36B2B95F22}" srcOrd="2" destOrd="0" presId="urn:microsoft.com/office/officeart/2005/8/layout/lProcess3"/>
    <dgm:cxn modelId="{774E00AF-7FC0-4DCF-BC0C-FABC73FD0696}" type="presParOf" srcId="{63989E08-A1A3-4E59-B974-7F36B2B95F22}" destId="{29DD1F93-3959-4837-9AB8-2BCE8722DF83}" srcOrd="0" destOrd="0" presId="urn:microsoft.com/office/officeart/2005/8/layout/lProcess3"/>
    <dgm:cxn modelId="{B051BD33-65E6-4A6C-B66A-000FD7C1BAAD}" type="presParOf" srcId="{63989E08-A1A3-4E59-B974-7F36B2B95F22}" destId="{B84AC310-ED78-47B8-81D6-6046F7047E0B}" srcOrd="1" destOrd="0" presId="urn:microsoft.com/office/officeart/2005/8/layout/lProcess3"/>
    <dgm:cxn modelId="{3F0145DA-AEE6-4C30-89A2-63C99FB97A23}" type="presParOf" srcId="{63989E08-A1A3-4E59-B974-7F36B2B95F22}" destId="{2CFF1063-1D97-434A-A358-E418F606B549}" srcOrd="2" destOrd="0" presId="urn:microsoft.com/office/officeart/2005/8/layout/lProcess3"/>
    <dgm:cxn modelId="{32020B07-E565-4386-B8A0-C09B241CF77C}" type="presParOf" srcId="{94B453F9-34E7-44FE-AEFE-837F345EBDAF}" destId="{67BA2492-6285-43EF-B9FC-1BED2AB12CD0}" srcOrd="3" destOrd="0" presId="urn:microsoft.com/office/officeart/2005/8/layout/lProcess3"/>
    <dgm:cxn modelId="{C940DD60-402F-405C-84D5-CB89E1FA2F7C}" type="presParOf" srcId="{94B453F9-34E7-44FE-AEFE-837F345EBDAF}" destId="{8D0A5424-1B1F-4967-A2B6-E16C88508CC1}" srcOrd="4" destOrd="0" presId="urn:microsoft.com/office/officeart/2005/8/layout/lProcess3"/>
    <dgm:cxn modelId="{545FA08B-B6F1-40B3-8D2B-59B3585F81EF}" type="presParOf" srcId="{8D0A5424-1B1F-4967-A2B6-E16C88508CC1}" destId="{1E130661-0763-4169-9C2E-83E80718E604}" srcOrd="0" destOrd="0" presId="urn:microsoft.com/office/officeart/2005/8/layout/lProcess3"/>
    <dgm:cxn modelId="{E0E0CFCF-B615-4F60-9A3B-36E7E645945F}" type="presParOf" srcId="{8D0A5424-1B1F-4967-A2B6-E16C88508CC1}" destId="{3EBB8471-AF69-4BE2-AD84-64830D412330}" srcOrd="1" destOrd="0" presId="urn:microsoft.com/office/officeart/2005/8/layout/lProcess3"/>
    <dgm:cxn modelId="{9361B8AB-BB57-4766-9A12-B788932AB089}" type="presParOf" srcId="{8D0A5424-1B1F-4967-A2B6-E16C88508CC1}" destId="{1698F89B-18E9-424A-A65F-E6CD348EBF8F}" srcOrd="2" destOrd="0" presId="urn:microsoft.com/office/officeart/2005/8/layout/lProcess3"/>
    <dgm:cxn modelId="{630B2CD7-AB50-4C69-9782-AAFA5742F4C7}" type="presParOf" srcId="{94B453F9-34E7-44FE-AEFE-837F345EBDAF}" destId="{AD65E02A-A778-4048-B412-B51984FA14B8}" srcOrd="5" destOrd="0" presId="urn:microsoft.com/office/officeart/2005/8/layout/lProcess3"/>
    <dgm:cxn modelId="{E336B611-ACED-4386-B3B5-9E14C9F37A18}" type="presParOf" srcId="{94B453F9-34E7-44FE-AEFE-837F345EBDAF}" destId="{812CC149-C7B0-466D-AD7D-E7A619A134B9}" srcOrd="6" destOrd="0" presId="urn:microsoft.com/office/officeart/2005/8/layout/lProcess3"/>
    <dgm:cxn modelId="{954D3EDA-B30D-45F2-A51B-D160A0DB39E9}" type="presParOf" srcId="{812CC149-C7B0-466D-AD7D-E7A619A134B9}" destId="{FE9C1992-4F7F-4AF6-8093-AF3EFD3C408B}" srcOrd="0" destOrd="0" presId="urn:microsoft.com/office/officeart/2005/8/layout/lProcess3"/>
    <dgm:cxn modelId="{EE4D6B41-CD94-475B-857D-256201FAC2AD}" type="presParOf" srcId="{812CC149-C7B0-466D-AD7D-E7A619A134B9}" destId="{E6DB045F-AF1C-44EA-AAE4-3981C5BE74D8}" srcOrd="1" destOrd="0" presId="urn:microsoft.com/office/officeart/2005/8/layout/lProcess3"/>
    <dgm:cxn modelId="{C924A60A-0697-47C9-AAA8-B81C087FF1AE}" type="presParOf" srcId="{812CC149-C7B0-466D-AD7D-E7A619A134B9}" destId="{042C06F1-7EA7-4EA6-9B09-975DBA006A9E}" srcOrd="2"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8BAD2F-B8D5-4CAC-9BAE-F5282E745D6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55D989BC-7E05-4F0A-8A28-21F2939BD22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600" dirty="0" smtClean="0">
              <a:latin typeface="+mj-lt"/>
            </a:rPr>
            <a:t>6M </a:t>
          </a:r>
          <a:r>
            <a:rPr lang="en-GB" sz="2000" dirty="0" smtClean="0">
              <a:latin typeface="+mj-lt"/>
            </a:rPr>
            <a:t>SMS in 7 days</a:t>
          </a:r>
          <a:endParaRPr lang="en-US" sz="2000" dirty="0"/>
        </a:p>
      </dgm:t>
    </dgm:pt>
    <dgm:pt modelId="{F8761FEF-3E24-437A-B581-545FDCB0FC70}" type="parTrans" cxnId="{9EB85BEF-103C-4ADF-90DD-216BFCC5981C}">
      <dgm:prSet/>
      <dgm:spPr/>
      <dgm:t>
        <a:bodyPr/>
        <a:lstStyle/>
        <a:p>
          <a:endParaRPr lang="en-US"/>
        </a:p>
      </dgm:t>
    </dgm:pt>
    <dgm:pt modelId="{AA7C87C1-5B44-4A02-8C5D-11B605912B75}" type="sibTrans" cxnId="{9EB85BEF-103C-4ADF-90DD-216BFCC5981C}">
      <dgm:prSet/>
      <dgm:spPr/>
      <dgm:t>
        <a:bodyPr/>
        <a:lstStyle/>
        <a:p>
          <a:endParaRPr lang="en-US"/>
        </a:p>
      </dgm:t>
    </dgm:pt>
    <dgm:pt modelId="{271FD2EA-485D-493C-92F2-CC40C7EA25CE}">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3200" dirty="0" smtClean="0">
              <a:latin typeface="+mj-lt"/>
            </a:rPr>
            <a:t>385K</a:t>
          </a:r>
          <a:r>
            <a:rPr lang="en-US" sz="2400" dirty="0" smtClean="0">
              <a:latin typeface="+mj-lt"/>
            </a:rPr>
            <a:t> </a:t>
          </a:r>
          <a:r>
            <a:rPr lang="en-US" sz="1800" dirty="0" smtClean="0">
              <a:latin typeface="+mj-lt"/>
            </a:rPr>
            <a:t>SMS/Day received</a:t>
          </a:r>
          <a:endParaRPr lang="en-US" sz="2800" dirty="0"/>
        </a:p>
      </dgm:t>
    </dgm:pt>
    <dgm:pt modelId="{B191AE50-BA45-4EA4-B5D1-99CB60499F4F}" type="parTrans" cxnId="{38CD374D-7D21-42F7-87E3-3753A0E015A1}">
      <dgm:prSet/>
      <dgm:spPr/>
      <dgm:t>
        <a:bodyPr/>
        <a:lstStyle/>
        <a:p>
          <a:endParaRPr lang="en-US"/>
        </a:p>
      </dgm:t>
    </dgm:pt>
    <dgm:pt modelId="{96F61A4B-0EEC-4957-B94C-8A74AA955271}" type="sibTrans" cxnId="{38CD374D-7D21-42F7-87E3-3753A0E015A1}">
      <dgm:prSet/>
      <dgm:spPr/>
      <dgm:t>
        <a:bodyPr/>
        <a:lstStyle/>
        <a:p>
          <a:endParaRPr lang="en-US"/>
        </a:p>
      </dgm:t>
    </dgm:pt>
    <dgm:pt modelId="{350BABB2-62EB-4F11-A69F-0812F5B2E1A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1.1M </a:t>
          </a:r>
          <a:r>
            <a:rPr lang="en-GB" sz="1800" dirty="0" smtClean="0">
              <a:latin typeface="+mj-lt"/>
            </a:rPr>
            <a:t>early warning SMS</a:t>
          </a:r>
          <a:endParaRPr lang="en-US" sz="1600" dirty="0"/>
        </a:p>
      </dgm:t>
    </dgm:pt>
    <dgm:pt modelId="{80158AE5-95C7-44F2-B515-4E18E7314445}" type="parTrans" cxnId="{B1A10489-6646-49CA-880C-D066CA6BEEE2}">
      <dgm:prSet/>
      <dgm:spPr/>
      <dgm:t>
        <a:bodyPr/>
        <a:lstStyle/>
        <a:p>
          <a:endParaRPr lang="en-US"/>
        </a:p>
      </dgm:t>
    </dgm:pt>
    <dgm:pt modelId="{CF8A344F-0512-442B-9B08-E11DE685B5AD}" type="sibTrans" cxnId="{B1A10489-6646-49CA-880C-D066CA6BEEE2}">
      <dgm:prSet/>
      <dgm:spPr/>
      <dgm:t>
        <a:bodyPr/>
        <a:lstStyle/>
        <a:p>
          <a:endParaRPr lang="en-US"/>
        </a:p>
      </dgm:t>
    </dgm:pt>
    <dgm:pt modelId="{78BC9B15-F28A-4FFA-BD15-F7F5BA5BA4A0}">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1M </a:t>
          </a:r>
          <a:r>
            <a:rPr lang="en-GB" sz="1800" dirty="0" smtClean="0">
              <a:latin typeface="+mj-lt"/>
            </a:rPr>
            <a:t>Cholera health SMS</a:t>
          </a:r>
          <a:endParaRPr lang="en-US" sz="1800" dirty="0"/>
        </a:p>
      </dgm:t>
    </dgm:pt>
    <dgm:pt modelId="{CC518401-2362-4D1B-9FFC-32384540B130}" type="parTrans" cxnId="{CB14572D-92A1-4834-B522-AA976EDBC78E}">
      <dgm:prSet/>
      <dgm:spPr/>
      <dgm:t>
        <a:bodyPr/>
        <a:lstStyle/>
        <a:p>
          <a:endParaRPr lang="en-US"/>
        </a:p>
      </dgm:t>
    </dgm:pt>
    <dgm:pt modelId="{690F16D0-C691-4A1E-8D01-9CA5562E3D35}" type="sibTrans" cxnId="{CB14572D-92A1-4834-B522-AA976EDBC78E}">
      <dgm:prSet/>
      <dgm:spPr/>
      <dgm:t>
        <a:bodyPr/>
        <a:lstStyle/>
        <a:p>
          <a:endParaRPr lang="en-US"/>
        </a:p>
      </dgm:t>
    </dgm:pt>
    <dgm:pt modelId="{5E3537EF-8A07-4E7E-9428-D534C89BB753}">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GB" sz="3200" dirty="0" smtClean="0">
              <a:latin typeface="+mj-lt"/>
            </a:rPr>
            <a:t>800K </a:t>
          </a:r>
          <a:r>
            <a:rPr lang="en-GB" dirty="0" smtClean="0">
              <a:latin typeface="+mj-lt"/>
            </a:rPr>
            <a:t>IVR calls in 1 month</a:t>
          </a:r>
          <a:endParaRPr lang="en-US" sz="1800" dirty="0"/>
        </a:p>
      </dgm:t>
    </dgm:pt>
    <dgm:pt modelId="{04ABF896-3D6D-42A6-A7C1-BEB1D22A655A}" type="sibTrans" cxnId="{53435A84-E5DD-4856-BFA0-1F256E7A9F9E}">
      <dgm:prSet/>
      <dgm:spPr/>
      <dgm:t>
        <a:bodyPr/>
        <a:lstStyle/>
        <a:p>
          <a:endParaRPr lang="en-US"/>
        </a:p>
      </dgm:t>
    </dgm:pt>
    <dgm:pt modelId="{5FE31805-7552-4D4E-92E7-3B2703793F55}" type="parTrans" cxnId="{53435A84-E5DD-4856-BFA0-1F256E7A9F9E}">
      <dgm:prSet/>
      <dgm:spPr/>
      <dgm:t>
        <a:bodyPr/>
        <a:lstStyle/>
        <a:p>
          <a:endParaRPr lang="en-US"/>
        </a:p>
      </dgm:t>
    </dgm:pt>
    <dgm:pt modelId="{79446567-EAFE-4257-927D-1865F6E3FC35}" type="pres">
      <dgm:prSet presAssocID="{548BAD2F-B8D5-4CAC-9BAE-F5282E745D61}" presName="composite" presStyleCnt="0">
        <dgm:presLayoutVars>
          <dgm:chMax val="5"/>
          <dgm:dir/>
          <dgm:animLvl val="ctr"/>
          <dgm:resizeHandles val="exact"/>
        </dgm:presLayoutVars>
      </dgm:prSet>
      <dgm:spPr/>
      <dgm:t>
        <a:bodyPr/>
        <a:lstStyle/>
        <a:p>
          <a:endParaRPr lang="en-US"/>
        </a:p>
      </dgm:t>
    </dgm:pt>
    <dgm:pt modelId="{03773161-B384-4428-BBD1-075C832F4E98}" type="pres">
      <dgm:prSet presAssocID="{548BAD2F-B8D5-4CAC-9BAE-F5282E745D61}" presName="cycle" presStyleCnt="0"/>
      <dgm:spPr/>
    </dgm:pt>
    <dgm:pt modelId="{BFBC0C6C-1060-44E8-BA60-FB9B6838614F}" type="pres">
      <dgm:prSet presAssocID="{548BAD2F-B8D5-4CAC-9BAE-F5282E745D61}" presName="centerShape" presStyleCnt="0"/>
      <dgm:spPr/>
    </dgm:pt>
    <dgm:pt modelId="{B7610172-2CA1-4C16-9068-0BBB0A171D3B}" type="pres">
      <dgm:prSet presAssocID="{548BAD2F-B8D5-4CAC-9BAE-F5282E745D61}" presName="connSite" presStyleLbl="node1" presStyleIdx="0" presStyleCnt="6"/>
      <dgm:spPr/>
    </dgm:pt>
    <dgm:pt modelId="{DAE18B27-141A-415D-91B6-24278763BEBF}" type="pres">
      <dgm:prSet presAssocID="{548BAD2F-B8D5-4CAC-9BAE-F5282E745D61}" presName="visible" presStyleLbl="node1" presStyleIdx="0" presStyleCnt="6" custScaleX="332024" custScaleY="271766" custLinFactNeighborX="-26198" custLinFactNeighborY="-3236"/>
      <dgm:spPr>
        <a:blipFill rotWithShape="0">
          <a:blip xmlns:r="http://schemas.openxmlformats.org/officeDocument/2006/relationships" r:embed="rId1"/>
          <a:stretch>
            <a:fillRect/>
          </a:stretch>
        </a:blipFill>
      </dgm:spPr>
      <dgm:t>
        <a:bodyPr/>
        <a:lstStyle/>
        <a:p>
          <a:endParaRPr lang="en-US"/>
        </a:p>
      </dgm:t>
    </dgm:pt>
    <dgm:pt modelId="{B9B344B8-BD84-40E3-B8A7-A95F99DED3AC}" type="pres">
      <dgm:prSet presAssocID="{F8761FEF-3E24-437A-B581-545FDCB0FC70}" presName="Name25" presStyleLbl="parChTrans1D1" presStyleIdx="0" presStyleCnt="5"/>
      <dgm:spPr/>
      <dgm:t>
        <a:bodyPr/>
        <a:lstStyle/>
        <a:p>
          <a:endParaRPr lang="en-US"/>
        </a:p>
      </dgm:t>
    </dgm:pt>
    <dgm:pt modelId="{E4839254-6D02-4B87-971C-B2E19DB15ABD}" type="pres">
      <dgm:prSet presAssocID="{55D989BC-7E05-4F0A-8A28-21F2939BD225}" presName="node" presStyleCnt="0"/>
      <dgm:spPr/>
    </dgm:pt>
    <dgm:pt modelId="{6A258DAF-42E5-4A52-A80D-D8BD170173D6}" type="pres">
      <dgm:prSet presAssocID="{55D989BC-7E05-4F0A-8A28-21F2939BD225}" presName="parentNode" presStyleLbl="node1" presStyleIdx="1" presStyleCnt="6" custScaleX="173115" custScaleY="164153" custLinFactNeighborX="63770" custLinFactNeighborY="-17185">
        <dgm:presLayoutVars>
          <dgm:chMax val="1"/>
          <dgm:bulletEnabled val="1"/>
        </dgm:presLayoutVars>
      </dgm:prSet>
      <dgm:spPr/>
      <dgm:t>
        <a:bodyPr/>
        <a:lstStyle/>
        <a:p>
          <a:endParaRPr lang="en-US"/>
        </a:p>
      </dgm:t>
    </dgm:pt>
    <dgm:pt modelId="{C01EB9B0-F1BB-48FC-A5F6-63A5784CFB14}" type="pres">
      <dgm:prSet presAssocID="{55D989BC-7E05-4F0A-8A28-21F2939BD225}" presName="childNode" presStyleLbl="revTx" presStyleIdx="0" presStyleCnt="0">
        <dgm:presLayoutVars>
          <dgm:bulletEnabled val="1"/>
        </dgm:presLayoutVars>
      </dgm:prSet>
      <dgm:spPr/>
    </dgm:pt>
    <dgm:pt modelId="{5A27CB7C-012D-43E0-9804-BA7C18BE8448}" type="pres">
      <dgm:prSet presAssocID="{B191AE50-BA45-4EA4-B5D1-99CB60499F4F}" presName="Name25" presStyleLbl="parChTrans1D1" presStyleIdx="1" presStyleCnt="5"/>
      <dgm:spPr/>
      <dgm:t>
        <a:bodyPr/>
        <a:lstStyle/>
        <a:p>
          <a:endParaRPr lang="en-US"/>
        </a:p>
      </dgm:t>
    </dgm:pt>
    <dgm:pt modelId="{A8A64C90-FD90-42E2-B06C-6C38F18E7896}" type="pres">
      <dgm:prSet presAssocID="{271FD2EA-485D-493C-92F2-CC40C7EA25CE}" presName="node" presStyleCnt="0"/>
      <dgm:spPr/>
    </dgm:pt>
    <dgm:pt modelId="{CDC6EA8A-EC08-4111-B901-42E41CA6AD5E}" type="pres">
      <dgm:prSet presAssocID="{271FD2EA-485D-493C-92F2-CC40C7EA25CE}" presName="parentNode" presStyleLbl="node1" presStyleIdx="2" presStyleCnt="6" custScaleX="191840" custScaleY="165747" custLinFactX="45053" custLinFactNeighborX="100000" custLinFactNeighborY="-41334">
        <dgm:presLayoutVars>
          <dgm:chMax val="1"/>
          <dgm:bulletEnabled val="1"/>
        </dgm:presLayoutVars>
      </dgm:prSet>
      <dgm:spPr/>
      <dgm:t>
        <a:bodyPr/>
        <a:lstStyle/>
        <a:p>
          <a:endParaRPr lang="en-US"/>
        </a:p>
      </dgm:t>
    </dgm:pt>
    <dgm:pt modelId="{AAF173EA-5D64-4A27-8C2D-4C011E7411FE}" type="pres">
      <dgm:prSet presAssocID="{271FD2EA-485D-493C-92F2-CC40C7EA25CE}" presName="childNode" presStyleLbl="revTx" presStyleIdx="0" presStyleCnt="0">
        <dgm:presLayoutVars>
          <dgm:bulletEnabled val="1"/>
        </dgm:presLayoutVars>
      </dgm:prSet>
      <dgm:spPr/>
    </dgm:pt>
    <dgm:pt modelId="{711D0656-C40D-4809-84C3-9795449C95B7}" type="pres">
      <dgm:prSet presAssocID="{80158AE5-95C7-44F2-B515-4E18E7314445}" presName="Name25" presStyleLbl="parChTrans1D1" presStyleIdx="2" presStyleCnt="5"/>
      <dgm:spPr/>
      <dgm:t>
        <a:bodyPr/>
        <a:lstStyle/>
        <a:p>
          <a:endParaRPr lang="en-US"/>
        </a:p>
      </dgm:t>
    </dgm:pt>
    <dgm:pt modelId="{CBE84F1F-EC83-4649-942D-14E60CA760AA}" type="pres">
      <dgm:prSet presAssocID="{350BABB2-62EB-4F11-A69F-0812F5B2E1A5}" presName="node" presStyleCnt="0"/>
      <dgm:spPr/>
    </dgm:pt>
    <dgm:pt modelId="{40539677-9D87-4E29-867E-18821382797B}" type="pres">
      <dgm:prSet presAssocID="{350BABB2-62EB-4F11-A69F-0812F5B2E1A5}" presName="parentNode" presStyleLbl="node1" presStyleIdx="3" presStyleCnt="6" custScaleX="190529" custScaleY="161199" custLinFactX="57098" custLinFactNeighborX="100000" custLinFactNeighborY="-32136">
        <dgm:presLayoutVars>
          <dgm:chMax val="1"/>
          <dgm:bulletEnabled val="1"/>
        </dgm:presLayoutVars>
      </dgm:prSet>
      <dgm:spPr/>
      <dgm:t>
        <a:bodyPr/>
        <a:lstStyle/>
        <a:p>
          <a:endParaRPr lang="en-US"/>
        </a:p>
      </dgm:t>
    </dgm:pt>
    <dgm:pt modelId="{B469847D-6015-496A-81CB-FFB28CD68120}" type="pres">
      <dgm:prSet presAssocID="{350BABB2-62EB-4F11-A69F-0812F5B2E1A5}" presName="childNode" presStyleLbl="revTx" presStyleIdx="0" presStyleCnt="0">
        <dgm:presLayoutVars>
          <dgm:bulletEnabled val="1"/>
        </dgm:presLayoutVars>
      </dgm:prSet>
      <dgm:spPr/>
    </dgm:pt>
    <dgm:pt modelId="{35CA2EE4-C1B2-4EE9-BF2C-933377777221}" type="pres">
      <dgm:prSet presAssocID="{CC518401-2362-4D1B-9FFC-32384540B130}" presName="Name25" presStyleLbl="parChTrans1D1" presStyleIdx="3" presStyleCnt="5"/>
      <dgm:spPr/>
      <dgm:t>
        <a:bodyPr/>
        <a:lstStyle/>
        <a:p>
          <a:endParaRPr lang="en-US"/>
        </a:p>
      </dgm:t>
    </dgm:pt>
    <dgm:pt modelId="{3A9478BE-EAC7-4C44-8C2D-B97EC18C9B59}" type="pres">
      <dgm:prSet presAssocID="{78BC9B15-F28A-4FFA-BD15-F7F5BA5BA4A0}" presName="node" presStyleCnt="0"/>
      <dgm:spPr/>
    </dgm:pt>
    <dgm:pt modelId="{8AB87415-2EE5-4B56-B174-F174B1C124A9}" type="pres">
      <dgm:prSet presAssocID="{78BC9B15-F28A-4FFA-BD15-F7F5BA5BA4A0}" presName="parentNode" presStyleLbl="node1" presStyleIdx="4" presStyleCnt="6" custScaleX="182962" custScaleY="169541" custLinFactX="72165" custLinFactNeighborX="100000" custLinFactNeighborY="-19554">
        <dgm:presLayoutVars>
          <dgm:chMax val="1"/>
          <dgm:bulletEnabled val="1"/>
        </dgm:presLayoutVars>
      </dgm:prSet>
      <dgm:spPr/>
      <dgm:t>
        <a:bodyPr/>
        <a:lstStyle/>
        <a:p>
          <a:endParaRPr lang="en-US"/>
        </a:p>
      </dgm:t>
    </dgm:pt>
    <dgm:pt modelId="{83F8EE30-64CA-4FAD-8AAC-3E671E7E71F2}" type="pres">
      <dgm:prSet presAssocID="{78BC9B15-F28A-4FFA-BD15-F7F5BA5BA4A0}" presName="childNode" presStyleLbl="revTx" presStyleIdx="0" presStyleCnt="0">
        <dgm:presLayoutVars>
          <dgm:bulletEnabled val="1"/>
        </dgm:presLayoutVars>
      </dgm:prSet>
      <dgm:spPr/>
    </dgm:pt>
    <dgm:pt modelId="{670D1FA1-E852-462A-A1C0-98DB033780B3}" type="pres">
      <dgm:prSet presAssocID="{5FE31805-7552-4D4E-92E7-3B2703793F55}" presName="Name25" presStyleLbl="parChTrans1D1" presStyleIdx="4" presStyleCnt="5"/>
      <dgm:spPr/>
      <dgm:t>
        <a:bodyPr/>
        <a:lstStyle/>
        <a:p>
          <a:endParaRPr lang="en-US"/>
        </a:p>
      </dgm:t>
    </dgm:pt>
    <dgm:pt modelId="{C1818E41-5EE0-4454-9539-5AF1326CF679}" type="pres">
      <dgm:prSet presAssocID="{5E3537EF-8A07-4E7E-9428-D534C89BB753}" presName="node" presStyleCnt="0"/>
      <dgm:spPr/>
    </dgm:pt>
    <dgm:pt modelId="{0A2EA5CD-CB5F-45C9-AE15-A3527ECD8907}" type="pres">
      <dgm:prSet presAssocID="{5E3537EF-8A07-4E7E-9428-D534C89BB753}" presName="parentNode" presStyleLbl="node1" presStyleIdx="5" presStyleCnt="6" custScaleX="169540" custScaleY="147655" custLinFactX="11893" custLinFactNeighborX="100000" custLinFactNeighborY="-35626">
        <dgm:presLayoutVars>
          <dgm:chMax val="1"/>
          <dgm:bulletEnabled val="1"/>
        </dgm:presLayoutVars>
      </dgm:prSet>
      <dgm:spPr/>
      <dgm:t>
        <a:bodyPr/>
        <a:lstStyle/>
        <a:p>
          <a:endParaRPr lang="en-US"/>
        </a:p>
      </dgm:t>
    </dgm:pt>
    <dgm:pt modelId="{96ADD1C1-DD06-46BE-9891-218A13EBF8D6}" type="pres">
      <dgm:prSet presAssocID="{5E3537EF-8A07-4E7E-9428-D534C89BB753}" presName="childNode" presStyleLbl="revTx" presStyleIdx="0" presStyleCnt="0">
        <dgm:presLayoutVars>
          <dgm:bulletEnabled val="1"/>
        </dgm:presLayoutVars>
      </dgm:prSet>
      <dgm:spPr/>
    </dgm:pt>
  </dgm:ptLst>
  <dgm:cxnLst>
    <dgm:cxn modelId="{2940C055-5CA0-4B5C-9875-A127EE28D7C8}" type="presOf" srcId="{CC518401-2362-4D1B-9FFC-32384540B130}" destId="{35CA2EE4-C1B2-4EE9-BF2C-933377777221}" srcOrd="0" destOrd="0" presId="urn:microsoft.com/office/officeart/2005/8/layout/radial2"/>
    <dgm:cxn modelId="{B1A10489-6646-49CA-880C-D066CA6BEEE2}" srcId="{548BAD2F-B8D5-4CAC-9BAE-F5282E745D61}" destId="{350BABB2-62EB-4F11-A69F-0812F5B2E1A5}" srcOrd="2" destOrd="0" parTransId="{80158AE5-95C7-44F2-B515-4E18E7314445}" sibTransId="{CF8A344F-0512-442B-9B08-E11DE685B5AD}"/>
    <dgm:cxn modelId="{38CD374D-7D21-42F7-87E3-3753A0E015A1}" srcId="{548BAD2F-B8D5-4CAC-9BAE-F5282E745D61}" destId="{271FD2EA-485D-493C-92F2-CC40C7EA25CE}" srcOrd="1" destOrd="0" parTransId="{B191AE50-BA45-4EA4-B5D1-99CB60499F4F}" sibTransId="{96F61A4B-0EEC-4957-B94C-8A74AA955271}"/>
    <dgm:cxn modelId="{F1EC73E5-4E49-4449-8B49-B1D7E6EEE9CA}" type="presOf" srcId="{5E3537EF-8A07-4E7E-9428-D534C89BB753}" destId="{0A2EA5CD-CB5F-45C9-AE15-A3527ECD8907}" srcOrd="0" destOrd="0" presId="urn:microsoft.com/office/officeart/2005/8/layout/radial2"/>
    <dgm:cxn modelId="{E22D6EE3-BF35-4AB9-B26C-1C3FE110A66D}" type="presOf" srcId="{350BABB2-62EB-4F11-A69F-0812F5B2E1A5}" destId="{40539677-9D87-4E29-867E-18821382797B}" srcOrd="0" destOrd="0" presId="urn:microsoft.com/office/officeart/2005/8/layout/radial2"/>
    <dgm:cxn modelId="{CB14572D-92A1-4834-B522-AA976EDBC78E}" srcId="{548BAD2F-B8D5-4CAC-9BAE-F5282E745D61}" destId="{78BC9B15-F28A-4FFA-BD15-F7F5BA5BA4A0}" srcOrd="3" destOrd="0" parTransId="{CC518401-2362-4D1B-9FFC-32384540B130}" sibTransId="{690F16D0-C691-4A1E-8D01-9CA5562E3D35}"/>
    <dgm:cxn modelId="{2ECEE506-5AC0-484A-A309-901EC183E2CC}" type="presOf" srcId="{271FD2EA-485D-493C-92F2-CC40C7EA25CE}" destId="{CDC6EA8A-EC08-4111-B901-42E41CA6AD5E}" srcOrd="0" destOrd="0" presId="urn:microsoft.com/office/officeart/2005/8/layout/radial2"/>
    <dgm:cxn modelId="{9EB85BEF-103C-4ADF-90DD-216BFCC5981C}" srcId="{548BAD2F-B8D5-4CAC-9BAE-F5282E745D61}" destId="{55D989BC-7E05-4F0A-8A28-21F2939BD225}" srcOrd="0" destOrd="0" parTransId="{F8761FEF-3E24-437A-B581-545FDCB0FC70}" sibTransId="{AA7C87C1-5B44-4A02-8C5D-11B605912B75}"/>
    <dgm:cxn modelId="{67459B88-60B3-4D26-899B-E964C4C2D9FF}" type="presOf" srcId="{F8761FEF-3E24-437A-B581-545FDCB0FC70}" destId="{B9B344B8-BD84-40E3-B8A7-A95F99DED3AC}" srcOrd="0" destOrd="0" presId="urn:microsoft.com/office/officeart/2005/8/layout/radial2"/>
    <dgm:cxn modelId="{C8883C09-A6A3-490F-A05C-20AA0EB57137}" type="presOf" srcId="{5FE31805-7552-4D4E-92E7-3B2703793F55}" destId="{670D1FA1-E852-462A-A1C0-98DB033780B3}" srcOrd="0" destOrd="0" presId="urn:microsoft.com/office/officeart/2005/8/layout/radial2"/>
    <dgm:cxn modelId="{207B50E7-B074-44FB-9A0A-A825BD3033CB}" type="presOf" srcId="{548BAD2F-B8D5-4CAC-9BAE-F5282E745D61}" destId="{79446567-EAFE-4257-927D-1865F6E3FC35}" srcOrd="0" destOrd="0" presId="urn:microsoft.com/office/officeart/2005/8/layout/radial2"/>
    <dgm:cxn modelId="{49FCBE07-B35E-4397-8E97-972C38997368}" type="presOf" srcId="{B191AE50-BA45-4EA4-B5D1-99CB60499F4F}" destId="{5A27CB7C-012D-43E0-9804-BA7C18BE8448}" srcOrd="0" destOrd="0" presId="urn:microsoft.com/office/officeart/2005/8/layout/radial2"/>
    <dgm:cxn modelId="{803C048F-BE89-4ECF-B134-D61A67A620B5}" type="presOf" srcId="{78BC9B15-F28A-4FFA-BD15-F7F5BA5BA4A0}" destId="{8AB87415-2EE5-4B56-B174-F174B1C124A9}" srcOrd="0" destOrd="0" presId="urn:microsoft.com/office/officeart/2005/8/layout/radial2"/>
    <dgm:cxn modelId="{07611BF1-D556-41A9-8B0D-F3BBFF2EA4F4}" type="presOf" srcId="{55D989BC-7E05-4F0A-8A28-21F2939BD225}" destId="{6A258DAF-42E5-4A52-A80D-D8BD170173D6}" srcOrd="0" destOrd="0" presId="urn:microsoft.com/office/officeart/2005/8/layout/radial2"/>
    <dgm:cxn modelId="{53435A84-E5DD-4856-BFA0-1F256E7A9F9E}" srcId="{548BAD2F-B8D5-4CAC-9BAE-F5282E745D61}" destId="{5E3537EF-8A07-4E7E-9428-D534C89BB753}" srcOrd="4" destOrd="0" parTransId="{5FE31805-7552-4D4E-92E7-3B2703793F55}" sibTransId="{04ABF896-3D6D-42A6-A7C1-BEB1D22A655A}"/>
    <dgm:cxn modelId="{75D6E820-5B2E-4C4F-9018-0987BF2AF0B1}" type="presOf" srcId="{80158AE5-95C7-44F2-B515-4E18E7314445}" destId="{711D0656-C40D-4809-84C3-9795449C95B7}" srcOrd="0" destOrd="0" presId="urn:microsoft.com/office/officeart/2005/8/layout/radial2"/>
    <dgm:cxn modelId="{3AA1279A-4411-43BB-B6B7-BF23684E075D}" type="presParOf" srcId="{79446567-EAFE-4257-927D-1865F6E3FC35}" destId="{03773161-B384-4428-BBD1-075C832F4E98}" srcOrd="0" destOrd="0" presId="urn:microsoft.com/office/officeart/2005/8/layout/radial2"/>
    <dgm:cxn modelId="{CEE33396-2FF6-40AB-97A1-1BF7720D33B3}" type="presParOf" srcId="{03773161-B384-4428-BBD1-075C832F4E98}" destId="{BFBC0C6C-1060-44E8-BA60-FB9B6838614F}" srcOrd="0" destOrd="0" presId="urn:microsoft.com/office/officeart/2005/8/layout/radial2"/>
    <dgm:cxn modelId="{0F116D1E-CB13-40D5-94C9-97B8D4939930}" type="presParOf" srcId="{BFBC0C6C-1060-44E8-BA60-FB9B6838614F}" destId="{B7610172-2CA1-4C16-9068-0BBB0A171D3B}" srcOrd="0" destOrd="0" presId="urn:microsoft.com/office/officeart/2005/8/layout/radial2"/>
    <dgm:cxn modelId="{78B06784-36B8-4678-B927-250E6253B178}" type="presParOf" srcId="{BFBC0C6C-1060-44E8-BA60-FB9B6838614F}" destId="{DAE18B27-141A-415D-91B6-24278763BEBF}" srcOrd="1" destOrd="0" presId="urn:microsoft.com/office/officeart/2005/8/layout/radial2"/>
    <dgm:cxn modelId="{546298C2-C54A-4327-B785-863D6CC99EFF}" type="presParOf" srcId="{03773161-B384-4428-BBD1-075C832F4E98}" destId="{B9B344B8-BD84-40E3-B8A7-A95F99DED3AC}" srcOrd="1" destOrd="0" presId="urn:microsoft.com/office/officeart/2005/8/layout/radial2"/>
    <dgm:cxn modelId="{DD41B4BD-8A5B-473D-A9C9-871348E2DF6B}" type="presParOf" srcId="{03773161-B384-4428-BBD1-075C832F4E98}" destId="{E4839254-6D02-4B87-971C-B2E19DB15ABD}" srcOrd="2" destOrd="0" presId="urn:microsoft.com/office/officeart/2005/8/layout/radial2"/>
    <dgm:cxn modelId="{35992E90-82B1-4CF7-81B1-1C5C91044BCA}" type="presParOf" srcId="{E4839254-6D02-4B87-971C-B2E19DB15ABD}" destId="{6A258DAF-42E5-4A52-A80D-D8BD170173D6}" srcOrd="0" destOrd="0" presId="urn:microsoft.com/office/officeart/2005/8/layout/radial2"/>
    <dgm:cxn modelId="{A177F817-DB5B-4FE2-BE05-A6D78A4BF127}" type="presParOf" srcId="{E4839254-6D02-4B87-971C-B2E19DB15ABD}" destId="{C01EB9B0-F1BB-48FC-A5F6-63A5784CFB14}" srcOrd="1" destOrd="0" presId="urn:microsoft.com/office/officeart/2005/8/layout/radial2"/>
    <dgm:cxn modelId="{1CB6CF8E-9A0D-4457-8D70-2C18E5AC2D30}" type="presParOf" srcId="{03773161-B384-4428-BBD1-075C832F4E98}" destId="{5A27CB7C-012D-43E0-9804-BA7C18BE8448}" srcOrd="3" destOrd="0" presId="urn:microsoft.com/office/officeart/2005/8/layout/radial2"/>
    <dgm:cxn modelId="{CD7BC379-201D-4623-8D10-CEF8DCFC9FD9}" type="presParOf" srcId="{03773161-B384-4428-BBD1-075C832F4E98}" destId="{A8A64C90-FD90-42E2-B06C-6C38F18E7896}" srcOrd="4" destOrd="0" presId="urn:microsoft.com/office/officeart/2005/8/layout/radial2"/>
    <dgm:cxn modelId="{BE86802C-5834-4894-BD7D-5D33A8035E08}" type="presParOf" srcId="{A8A64C90-FD90-42E2-B06C-6C38F18E7896}" destId="{CDC6EA8A-EC08-4111-B901-42E41CA6AD5E}" srcOrd="0" destOrd="0" presId="urn:microsoft.com/office/officeart/2005/8/layout/radial2"/>
    <dgm:cxn modelId="{535BE138-C701-4E55-A67A-972E091F52CE}" type="presParOf" srcId="{A8A64C90-FD90-42E2-B06C-6C38F18E7896}" destId="{AAF173EA-5D64-4A27-8C2D-4C011E7411FE}" srcOrd="1" destOrd="0" presId="urn:microsoft.com/office/officeart/2005/8/layout/radial2"/>
    <dgm:cxn modelId="{A57F3C1A-F9A5-49E6-8DEC-6C381D5F1936}" type="presParOf" srcId="{03773161-B384-4428-BBD1-075C832F4E98}" destId="{711D0656-C40D-4809-84C3-9795449C95B7}" srcOrd="5" destOrd="0" presId="urn:microsoft.com/office/officeart/2005/8/layout/radial2"/>
    <dgm:cxn modelId="{F8B7D1D6-2DB2-4E93-BEF7-99DAA2E51669}" type="presParOf" srcId="{03773161-B384-4428-BBD1-075C832F4E98}" destId="{CBE84F1F-EC83-4649-942D-14E60CA760AA}" srcOrd="6" destOrd="0" presId="urn:microsoft.com/office/officeart/2005/8/layout/radial2"/>
    <dgm:cxn modelId="{A0E9A8D3-82E8-4A7F-828A-A5EFD220427B}" type="presParOf" srcId="{CBE84F1F-EC83-4649-942D-14E60CA760AA}" destId="{40539677-9D87-4E29-867E-18821382797B}" srcOrd="0" destOrd="0" presId="urn:microsoft.com/office/officeart/2005/8/layout/radial2"/>
    <dgm:cxn modelId="{74A97D40-A26F-428C-AAFA-5DE33F3CA9AA}" type="presParOf" srcId="{CBE84F1F-EC83-4649-942D-14E60CA760AA}" destId="{B469847D-6015-496A-81CB-FFB28CD68120}" srcOrd="1" destOrd="0" presId="urn:microsoft.com/office/officeart/2005/8/layout/radial2"/>
    <dgm:cxn modelId="{639096D0-63AB-4DF5-AFB2-0DDAC0ECEC6E}" type="presParOf" srcId="{03773161-B384-4428-BBD1-075C832F4E98}" destId="{35CA2EE4-C1B2-4EE9-BF2C-933377777221}" srcOrd="7" destOrd="0" presId="urn:microsoft.com/office/officeart/2005/8/layout/radial2"/>
    <dgm:cxn modelId="{55522CF4-F329-404C-A539-3D0FA62BC130}" type="presParOf" srcId="{03773161-B384-4428-BBD1-075C832F4E98}" destId="{3A9478BE-EAC7-4C44-8C2D-B97EC18C9B59}" srcOrd="8" destOrd="0" presId="urn:microsoft.com/office/officeart/2005/8/layout/radial2"/>
    <dgm:cxn modelId="{E7019F6A-82AA-4A96-84B1-3D5169B5C24B}" type="presParOf" srcId="{3A9478BE-EAC7-4C44-8C2D-B97EC18C9B59}" destId="{8AB87415-2EE5-4B56-B174-F174B1C124A9}" srcOrd="0" destOrd="0" presId="urn:microsoft.com/office/officeart/2005/8/layout/radial2"/>
    <dgm:cxn modelId="{CEC4ADA8-500C-4492-AF38-27ECC67E727A}" type="presParOf" srcId="{3A9478BE-EAC7-4C44-8C2D-B97EC18C9B59}" destId="{83F8EE30-64CA-4FAD-8AAC-3E671E7E71F2}" srcOrd="1" destOrd="0" presId="urn:microsoft.com/office/officeart/2005/8/layout/radial2"/>
    <dgm:cxn modelId="{B0FFF317-1885-4083-BA74-390456549610}" type="presParOf" srcId="{03773161-B384-4428-BBD1-075C832F4E98}" destId="{670D1FA1-E852-462A-A1C0-98DB033780B3}" srcOrd="9" destOrd="0" presId="urn:microsoft.com/office/officeart/2005/8/layout/radial2"/>
    <dgm:cxn modelId="{60AA7908-290A-4E0F-B7B0-599168B62F47}" type="presParOf" srcId="{03773161-B384-4428-BBD1-075C832F4E98}" destId="{C1818E41-5EE0-4454-9539-5AF1326CF679}" srcOrd="10" destOrd="0" presId="urn:microsoft.com/office/officeart/2005/8/layout/radial2"/>
    <dgm:cxn modelId="{2FDE23BA-6DCC-4686-AEF8-3981CD8B3216}" type="presParOf" srcId="{C1818E41-5EE0-4454-9539-5AF1326CF679}" destId="{0A2EA5CD-CB5F-45C9-AE15-A3527ECD8907}" srcOrd="0" destOrd="0" presId="urn:microsoft.com/office/officeart/2005/8/layout/radial2"/>
    <dgm:cxn modelId="{62E0B110-BF4D-4BAA-85B5-474BC8C74814}" type="presParOf" srcId="{C1818E41-5EE0-4454-9539-5AF1326CF679}" destId="{96ADD1C1-DD06-46BE-9891-218A13EBF8D6}"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C6A1A-9969-4E14-895C-B56487DDC81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1FB2AC6-158D-4E37-94B4-3D45BAC2DDD6}">
      <dgm:prSet phldrT="[Text]" custT="1"/>
      <dgm:spPr/>
      <dgm:t>
        <a:bodyPr/>
        <a:lstStyle/>
        <a:p>
          <a:r>
            <a:rPr lang="en-US" sz="2800" dirty="0" smtClean="0"/>
            <a:t>400,000</a:t>
          </a:r>
          <a:r>
            <a:rPr lang="en-US" sz="2600" dirty="0" smtClean="0"/>
            <a:t> </a:t>
          </a:r>
          <a:endParaRPr lang="en-US" sz="2600" dirty="0"/>
        </a:p>
      </dgm:t>
    </dgm:pt>
    <dgm:pt modelId="{A0CA0053-6BAE-4E29-90FA-0D7F0B91F7E8}" type="parTrans" cxnId="{30E16FFC-872A-4C5A-A8DC-9902EAAB919C}">
      <dgm:prSet/>
      <dgm:spPr/>
      <dgm:t>
        <a:bodyPr/>
        <a:lstStyle/>
        <a:p>
          <a:endParaRPr lang="en-US"/>
        </a:p>
      </dgm:t>
    </dgm:pt>
    <dgm:pt modelId="{3F9A70EA-7B58-4FF1-9D13-A2C4ED096D41}" type="sibTrans" cxnId="{30E16FFC-872A-4C5A-A8DC-9902EAAB919C}">
      <dgm:prSet/>
      <dgm:spPr/>
      <dgm:t>
        <a:bodyPr/>
        <a:lstStyle/>
        <a:p>
          <a:endParaRPr lang="en-US"/>
        </a:p>
      </dgm:t>
    </dgm:pt>
    <dgm:pt modelId="{1D015F71-D037-453B-B8FB-DC4BF2423C1B}">
      <dgm:prSet phldrT="[Text]"/>
      <dgm:spPr/>
      <dgm:t>
        <a:bodyPr/>
        <a:lstStyle/>
        <a:p>
          <a:r>
            <a:rPr lang="en-US" dirty="0" smtClean="0"/>
            <a:t>3,000</a:t>
          </a:r>
          <a:endParaRPr lang="en-US" dirty="0"/>
        </a:p>
      </dgm:t>
    </dgm:pt>
    <dgm:pt modelId="{11AA1E60-28D6-4936-B520-53C63D3F5EFD}" type="parTrans" cxnId="{2DCC3B4E-2ECF-472F-BDDF-032149A62CB7}">
      <dgm:prSet/>
      <dgm:spPr/>
      <dgm:t>
        <a:bodyPr/>
        <a:lstStyle/>
        <a:p>
          <a:endParaRPr lang="en-US"/>
        </a:p>
      </dgm:t>
    </dgm:pt>
    <dgm:pt modelId="{2701F11C-CABC-486A-91A4-B0C8CE996C47}" type="sibTrans" cxnId="{2DCC3B4E-2ECF-472F-BDDF-032149A62CB7}">
      <dgm:prSet/>
      <dgm:spPr/>
      <dgm:t>
        <a:bodyPr/>
        <a:lstStyle/>
        <a:p>
          <a:endParaRPr lang="en-US"/>
        </a:p>
      </dgm:t>
    </dgm:pt>
    <dgm:pt modelId="{EA03FEBC-7DA4-4748-BF92-26B4B996A9FF}">
      <dgm:prSet phldrT="[Text]"/>
      <dgm:spPr/>
      <dgm:t>
        <a:bodyPr/>
        <a:lstStyle/>
        <a:p>
          <a:r>
            <a:rPr lang="en-US" dirty="0" smtClean="0"/>
            <a:t>400</a:t>
          </a:r>
          <a:endParaRPr lang="en-US" dirty="0"/>
        </a:p>
      </dgm:t>
    </dgm:pt>
    <dgm:pt modelId="{B9226B9D-4450-42A4-8E6A-073CDF4492D7}" type="parTrans" cxnId="{EFF968BB-2506-4169-9EC1-1C54C040A020}">
      <dgm:prSet/>
      <dgm:spPr/>
      <dgm:t>
        <a:bodyPr/>
        <a:lstStyle/>
        <a:p>
          <a:endParaRPr lang="en-US"/>
        </a:p>
      </dgm:t>
    </dgm:pt>
    <dgm:pt modelId="{11F80AEA-90C8-4057-B0A5-11C0EA1C5053}" type="sibTrans" cxnId="{EFF968BB-2506-4169-9EC1-1C54C040A020}">
      <dgm:prSet/>
      <dgm:spPr/>
      <dgm:t>
        <a:bodyPr/>
        <a:lstStyle/>
        <a:p>
          <a:endParaRPr lang="en-US"/>
        </a:p>
      </dgm:t>
    </dgm:pt>
    <dgm:pt modelId="{E28F6B46-8140-41AC-B842-E725E210CCF8}">
      <dgm:prSet phldrT="[Text]"/>
      <dgm:spPr/>
      <dgm:t>
        <a:bodyPr/>
        <a:lstStyle/>
        <a:p>
          <a:r>
            <a:rPr lang="en-US" dirty="0" smtClean="0"/>
            <a:t>27 Winners</a:t>
          </a:r>
          <a:endParaRPr lang="en-US" dirty="0"/>
        </a:p>
      </dgm:t>
    </dgm:pt>
    <dgm:pt modelId="{8C6B9EB6-D5B1-4D46-B32F-4BD0AD947099}" type="parTrans" cxnId="{48AD3981-EA05-43BC-A454-0DC33958736F}">
      <dgm:prSet/>
      <dgm:spPr/>
      <dgm:t>
        <a:bodyPr/>
        <a:lstStyle/>
        <a:p>
          <a:endParaRPr lang="en-US"/>
        </a:p>
      </dgm:t>
    </dgm:pt>
    <dgm:pt modelId="{CB8A6495-7C20-4E3F-BA92-0D6541F1DC94}" type="sibTrans" cxnId="{48AD3981-EA05-43BC-A454-0DC33958736F}">
      <dgm:prSet/>
      <dgm:spPr/>
      <dgm:t>
        <a:bodyPr/>
        <a:lstStyle/>
        <a:p>
          <a:endParaRPr lang="en-US"/>
        </a:p>
      </dgm:t>
    </dgm:pt>
    <dgm:pt modelId="{E34A6AA8-0FFF-4A71-B8FD-D4823B3706B3}" type="pres">
      <dgm:prSet presAssocID="{3D7C6A1A-9969-4E14-895C-B56487DDC81C}" presName="Name0" presStyleCnt="0">
        <dgm:presLayoutVars>
          <dgm:chMax val="4"/>
          <dgm:resizeHandles val="exact"/>
        </dgm:presLayoutVars>
      </dgm:prSet>
      <dgm:spPr/>
      <dgm:t>
        <a:bodyPr/>
        <a:lstStyle/>
        <a:p>
          <a:endParaRPr lang="en-US"/>
        </a:p>
      </dgm:t>
    </dgm:pt>
    <dgm:pt modelId="{30999FDE-994E-4040-AD70-A231A0D21302}" type="pres">
      <dgm:prSet presAssocID="{3D7C6A1A-9969-4E14-895C-B56487DDC81C}" presName="ellipse" presStyleLbl="trBgShp" presStyleIdx="0" presStyleCnt="1"/>
      <dgm:spPr/>
    </dgm:pt>
    <dgm:pt modelId="{40D72E29-DAD4-4C2E-8C50-2F19A699511B}" type="pres">
      <dgm:prSet presAssocID="{3D7C6A1A-9969-4E14-895C-B56487DDC81C}" presName="arrow1" presStyleLbl="fgShp" presStyleIdx="0" presStyleCnt="1"/>
      <dgm:spPr/>
    </dgm:pt>
    <dgm:pt modelId="{41A179A5-4CC3-4D9B-9AAA-687421725164}" type="pres">
      <dgm:prSet presAssocID="{3D7C6A1A-9969-4E14-895C-B56487DDC81C}" presName="rectangle" presStyleLbl="revTx" presStyleIdx="0" presStyleCnt="1">
        <dgm:presLayoutVars>
          <dgm:bulletEnabled val="1"/>
        </dgm:presLayoutVars>
      </dgm:prSet>
      <dgm:spPr/>
      <dgm:t>
        <a:bodyPr/>
        <a:lstStyle/>
        <a:p>
          <a:endParaRPr lang="en-US"/>
        </a:p>
      </dgm:t>
    </dgm:pt>
    <dgm:pt modelId="{967A3C7F-1945-4CF3-969C-68487ED0CE69}" type="pres">
      <dgm:prSet presAssocID="{1D015F71-D037-453B-B8FB-DC4BF2423C1B}" presName="item1" presStyleLbl="node1" presStyleIdx="0" presStyleCnt="3">
        <dgm:presLayoutVars>
          <dgm:bulletEnabled val="1"/>
        </dgm:presLayoutVars>
      </dgm:prSet>
      <dgm:spPr/>
      <dgm:t>
        <a:bodyPr/>
        <a:lstStyle/>
        <a:p>
          <a:endParaRPr lang="en-US"/>
        </a:p>
      </dgm:t>
    </dgm:pt>
    <dgm:pt modelId="{87C5D370-7A9B-4063-ADDC-31604364F538}" type="pres">
      <dgm:prSet presAssocID="{EA03FEBC-7DA4-4748-BF92-26B4B996A9FF}" presName="item2" presStyleLbl="node1" presStyleIdx="1" presStyleCnt="3" custLinFactNeighborX="-9337" custLinFactNeighborY="9650">
        <dgm:presLayoutVars>
          <dgm:bulletEnabled val="1"/>
        </dgm:presLayoutVars>
      </dgm:prSet>
      <dgm:spPr/>
      <dgm:t>
        <a:bodyPr/>
        <a:lstStyle/>
        <a:p>
          <a:endParaRPr lang="en-US"/>
        </a:p>
      </dgm:t>
    </dgm:pt>
    <dgm:pt modelId="{7A935DE4-BA10-4E95-B509-13C1940B5F12}" type="pres">
      <dgm:prSet presAssocID="{E28F6B46-8140-41AC-B842-E725E210CCF8}" presName="item3" presStyleLbl="node1" presStyleIdx="2" presStyleCnt="3" custScaleX="144446" custLinFactNeighborX="8381" custLinFactNeighborY="-6348">
        <dgm:presLayoutVars>
          <dgm:bulletEnabled val="1"/>
        </dgm:presLayoutVars>
      </dgm:prSet>
      <dgm:spPr/>
      <dgm:t>
        <a:bodyPr/>
        <a:lstStyle/>
        <a:p>
          <a:endParaRPr lang="en-US"/>
        </a:p>
      </dgm:t>
    </dgm:pt>
    <dgm:pt modelId="{865AEA28-56FB-4AF7-A3B7-B43AEA012013}" type="pres">
      <dgm:prSet presAssocID="{3D7C6A1A-9969-4E14-895C-B56487DDC81C}" presName="funnel" presStyleLbl="trAlignAcc1" presStyleIdx="0" presStyleCnt="1" custScaleX="110829"/>
      <dgm:spPr/>
    </dgm:pt>
  </dgm:ptLst>
  <dgm:cxnLst>
    <dgm:cxn modelId="{48AD3981-EA05-43BC-A454-0DC33958736F}" srcId="{3D7C6A1A-9969-4E14-895C-B56487DDC81C}" destId="{E28F6B46-8140-41AC-B842-E725E210CCF8}" srcOrd="3" destOrd="0" parTransId="{8C6B9EB6-D5B1-4D46-B32F-4BD0AD947099}" sibTransId="{CB8A6495-7C20-4E3F-BA92-0D6541F1DC94}"/>
    <dgm:cxn modelId="{976161F2-50AC-4AF3-9CD1-BDB1AA9D717E}" type="presOf" srcId="{EA03FEBC-7DA4-4748-BF92-26B4B996A9FF}" destId="{967A3C7F-1945-4CF3-969C-68487ED0CE69}" srcOrd="0" destOrd="0" presId="urn:microsoft.com/office/officeart/2005/8/layout/funnel1"/>
    <dgm:cxn modelId="{304622D4-3413-4156-BBBE-FE2E8194D973}" type="presOf" srcId="{31FB2AC6-158D-4E37-94B4-3D45BAC2DDD6}" destId="{7A935DE4-BA10-4E95-B509-13C1940B5F12}" srcOrd="0" destOrd="0" presId="urn:microsoft.com/office/officeart/2005/8/layout/funnel1"/>
    <dgm:cxn modelId="{8E17E00C-704C-4327-B2F7-48F6EF06EA03}" type="presOf" srcId="{1D015F71-D037-453B-B8FB-DC4BF2423C1B}" destId="{87C5D370-7A9B-4063-ADDC-31604364F538}" srcOrd="0" destOrd="0" presId="urn:microsoft.com/office/officeart/2005/8/layout/funnel1"/>
    <dgm:cxn modelId="{EFF968BB-2506-4169-9EC1-1C54C040A020}" srcId="{3D7C6A1A-9969-4E14-895C-B56487DDC81C}" destId="{EA03FEBC-7DA4-4748-BF92-26B4B996A9FF}" srcOrd="2" destOrd="0" parTransId="{B9226B9D-4450-42A4-8E6A-073CDF4492D7}" sibTransId="{11F80AEA-90C8-4057-B0A5-11C0EA1C5053}"/>
    <dgm:cxn modelId="{02BECD1D-8F36-43F5-ABE2-0BC83A9F5A6B}" type="presOf" srcId="{3D7C6A1A-9969-4E14-895C-B56487DDC81C}" destId="{E34A6AA8-0FFF-4A71-B8FD-D4823B3706B3}" srcOrd="0" destOrd="0" presId="urn:microsoft.com/office/officeart/2005/8/layout/funnel1"/>
    <dgm:cxn modelId="{BB074C3A-9E1C-464D-A358-BD64C03EBAAC}" type="presOf" srcId="{E28F6B46-8140-41AC-B842-E725E210CCF8}" destId="{41A179A5-4CC3-4D9B-9AAA-687421725164}" srcOrd="0" destOrd="0" presId="urn:microsoft.com/office/officeart/2005/8/layout/funnel1"/>
    <dgm:cxn modelId="{2DCC3B4E-2ECF-472F-BDDF-032149A62CB7}" srcId="{3D7C6A1A-9969-4E14-895C-B56487DDC81C}" destId="{1D015F71-D037-453B-B8FB-DC4BF2423C1B}" srcOrd="1" destOrd="0" parTransId="{11AA1E60-28D6-4936-B520-53C63D3F5EFD}" sibTransId="{2701F11C-CABC-486A-91A4-B0C8CE996C47}"/>
    <dgm:cxn modelId="{30E16FFC-872A-4C5A-A8DC-9902EAAB919C}" srcId="{3D7C6A1A-9969-4E14-895C-B56487DDC81C}" destId="{31FB2AC6-158D-4E37-94B4-3D45BAC2DDD6}" srcOrd="0" destOrd="0" parTransId="{A0CA0053-6BAE-4E29-90FA-0D7F0B91F7E8}" sibTransId="{3F9A70EA-7B58-4FF1-9D13-A2C4ED096D41}"/>
    <dgm:cxn modelId="{B0E461E7-24F2-4BD2-A18B-CEDB774648BA}" type="presParOf" srcId="{E34A6AA8-0FFF-4A71-B8FD-D4823B3706B3}" destId="{30999FDE-994E-4040-AD70-A231A0D21302}" srcOrd="0" destOrd="0" presId="urn:microsoft.com/office/officeart/2005/8/layout/funnel1"/>
    <dgm:cxn modelId="{5C69596F-8D3A-43A2-8003-DA0A49000410}" type="presParOf" srcId="{E34A6AA8-0FFF-4A71-B8FD-D4823B3706B3}" destId="{40D72E29-DAD4-4C2E-8C50-2F19A699511B}" srcOrd="1" destOrd="0" presId="urn:microsoft.com/office/officeart/2005/8/layout/funnel1"/>
    <dgm:cxn modelId="{87EE11DD-C311-4E4F-89B0-D18B453A216B}" type="presParOf" srcId="{E34A6AA8-0FFF-4A71-B8FD-D4823B3706B3}" destId="{41A179A5-4CC3-4D9B-9AAA-687421725164}" srcOrd="2" destOrd="0" presId="urn:microsoft.com/office/officeart/2005/8/layout/funnel1"/>
    <dgm:cxn modelId="{8DB5F688-1FD2-4062-A626-4F56AEA74731}" type="presParOf" srcId="{E34A6AA8-0FFF-4A71-B8FD-D4823B3706B3}" destId="{967A3C7F-1945-4CF3-969C-68487ED0CE69}" srcOrd="3" destOrd="0" presId="urn:microsoft.com/office/officeart/2005/8/layout/funnel1"/>
    <dgm:cxn modelId="{6D3F1492-EFC9-4121-9153-5820135800E9}" type="presParOf" srcId="{E34A6AA8-0FFF-4A71-B8FD-D4823B3706B3}" destId="{87C5D370-7A9B-4063-ADDC-31604364F538}" srcOrd="4" destOrd="0" presId="urn:microsoft.com/office/officeart/2005/8/layout/funnel1"/>
    <dgm:cxn modelId="{8195AED4-5BB9-4AB6-8FD7-775EED879D00}" type="presParOf" srcId="{E34A6AA8-0FFF-4A71-B8FD-D4823B3706B3}" destId="{7A935DE4-BA10-4E95-B509-13C1940B5F12}" srcOrd="5" destOrd="0" presId="urn:microsoft.com/office/officeart/2005/8/layout/funnel1"/>
    <dgm:cxn modelId="{891B701E-801F-4329-908C-CF3B3BE0F93C}" type="presParOf" srcId="{E34A6AA8-0FFF-4A71-B8FD-D4823B3706B3}" destId="{865AEA28-56FB-4AF7-A3B7-B43AEA012013}"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24C698-A0A3-4065-925B-62DA26AE7AEF}" type="doc">
      <dgm:prSet loTypeId="urn:microsoft.com/office/officeart/2005/8/layout/vList3" loCatId="list" qsTypeId="urn:microsoft.com/office/officeart/2005/8/quickstyle/simple5" qsCatId="simple" csTypeId="urn:microsoft.com/office/officeart/2005/8/colors/accent1_2" csCatId="accent1" phldr="1"/>
      <dgm:spPr/>
    </dgm:pt>
    <dgm:pt modelId="{521669E5-3544-450E-9EE3-3A3485F88EAC}">
      <dgm:prSet phldrT="[Text]" custT="1">
        <dgm:style>
          <a:lnRef idx="0">
            <a:schemeClr val="accent3"/>
          </a:lnRef>
          <a:fillRef idx="3">
            <a:schemeClr val="accent3"/>
          </a:fillRef>
          <a:effectRef idx="3">
            <a:schemeClr val="accent3"/>
          </a:effectRef>
          <a:fontRef idx="minor">
            <a:schemeClr val="lt1"/>
          </a:fontRef>
        </dgm:style>
      </dgm:prSet>
      <dgm:spPr>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dgm:spPr>
      <dgm:t>
        <a:bodyPr/>
        <a:lstStyle/>
        <a:p>
          <a:pPr>
            <a:lnSpc>
              <a:spcPct val="100000"/>
            </a:lnSpc>
          </a:pPr>
          <a:r>
            <a:rPr lang="en-GB" sz="2800" b="1" i="1" dirty="0" smtClean="0">
              <a:latin typeface="+mj-lt"/>
              <a:ea typeface="Times" pitchFamily="18" charset="0"/>
              <a:cs typeface="Times New Roman" pitchFamily="18" charset="0"/>
            </a:rPr>
            <a:t>          People need </a:t>
          </a:r>
          <a:r>
            <a:rPr lang="en-GB" sz="4000" b="1" i="1" dirty="0" smtClean="0">
              <a:solidFill>
                <a:schemeClr val="accent6">
                  <a:lumMod val="50000"/>
                </a:schemeClr>
              </a:solidFill>
              <a:latin typeface="+mj-lt"/>
              <a:ea typeface="Times" pitchFamily="18" charset="0"/>
              <a:cs typeface="Times New Roman" pitchFamily="18" charset="0"/>
            </a:rPr>
            <a:t>information</a:t>
          </a:r>
          <a:r>
            <a:rPr lang="en-GB" sz="2800" b="1" i="1" dirty="0" smtClean="0">
              <a:solidFill>
                <a:schemeClr val="tx2">
                  <a:lumMod val="50000"/>
                </a:schemeClr>
              </a:solidFill>
              <a:latin typeface="+mj-lt"/>
              <a:ea typeface="Times" pitchFamily="18" charset="0"/>
              <a:cs typeface="Times New Roman" pitchFamily="18" charset="0"/>
            </a:rPr>
            <a:t> </a:t>
          </a:r>
          <a:r>
            <a:rPr lang="en-GB" sz="2800" b="1" i="1" dirty="0" smtClean="0">
              <a:solidFill>
                <a:schemeClr val="bg1"/>
              </a:solidFill>
              <a:latin typeface="+mj-lt"/>
              <a:ea typeface="Times" pitchFamily="18" charset="0"/>
              <a:cs typeface="Times New Roman" pitchFamily="18" charset="0"/>
            </a:rPr>
            <a:t>a</a:t>
          </a:r>
          <a:r>
            <a:rPr lang="en-GB" sz="2800" b="1" i="1" dirty="0" smtClean="0">
              <a:latin typeface="+mj-lt"/>
              <a:ea typeface="Times" pitchFamily="18" charset="0"/>
              <a:cs typeface="Times New Roman" pitchFamily="18" charset="0"/>
            </a:rPr>
            <a:t>s much as water, food, </a:t>
          </a:r>
          <a:br>
            <a:rPr lang="en-GB" sz="2800" b="1" i="1" dirty="0" smtClean="0">
              <a:latin typeface="+mj-lt"/>
              <a:ea typeface="Times" pitchFamily="18" charset="0"/>
              <a:cs typeface="Times New Roman" pitchFamily="18" charset="0"/>
            </a:rPr>
          </a:br>
          <a:r>
            <a:rPr lang="en-GB" sz="2800" b="1" i="1" dirty="0" smtClean="0">
              <a:latin typeface="+mj-lt"/>
              <a:ea typeface="Times" pitchFamily="18" charset="0"/>
              <a:cs typeface="Times New Roman" pitchFamily="18" charset="0"/>
            </a:rPr>
            <a:t>medicine or shelter. </a:t>
          </a:r>
        </a:p>
        <a:p>
          <a:pPr>
            <a:lnSpc>
              <a:spcPct val="100000"/>
            </a:lnSpc>
          </a:pPr>
          <a:r>
            <a:rPr lang="en-GB" sz="2800" b="1" i="1" dirty="0" smtClean="0">
              <a:solidFill>
                <a:schemeClr val="accent2"/>
              </a:solidFill>
              <a:latin typeface="+mj-lt"/>
              <a:ea typeface="Times" pitchFamily="18" charset="0"/>
              <a:cs typeface="Times New Roman" pitchFamily="18" charset="0"/>
            </a:rPr>
            <a:t>         </a:t>
          </a:r>
          <a:r>
            <a:rPr lang="en-GB" sz="4000" b="1" i="1" dirty="0" smtClean="0">
              <a:solidFill>
                <a:schemeClr val="accent6">
                  <a:lumMod val="50000"/>
                </a:schemeClr>
              </a:solidFill>
              <a:latin typeface="+mj-lt"/>
              <a:ea typeface="Times" pitchFamily="18" charset="0"/>
              <a:cs typeface="Times New Roman" pitchFamily="18" charset="0"/>
            </a:rPr>
            <a:t>Information</a:t>
          </a:r>
          <a:r>
            <a:rPr lang="en-GB" sz="2800" b="1" i="1" dirty="0" smtClean="0">
              <a:latin typeface="+mj-lt"/>
              <a:ea typeface="Times" pitchFamily="18" charset="0"/>
              <a:cs typeface="Times New Roman" pitchFamily="18" charset="0"/>
            </a:rPr>
            <a:t> can save lives, livelihoods and resources. </a:t>
          </a:r>
        </a:p>
        <a:p>
          <a:pPr>
            <a:lnSpc>
              <a:spcPct val="100000"/>
            </a:lnSpc>
          </a:pPr>
          <a:r>
            <a:rPr lang="en-GB" sz="4000" b="1" i="1" dirty="0" smtClean="0">
              <a:solidFill>
                <a:schemeClr val="tx1"/>
              </a:solidFill>
              <a:latin typeface="+mj-lt"/>
              <a:ea typeface="Times" pitchFamily="18" charset="0"/>
              <a:cs typeface="Times New Roman" pitchFamily="18" charset="0"/>
            </a:rPr>
            <a:t>     </a:t>
          </a:r>
          <a:r>
            <a:rPr lang="en-GB" sz="4000" b="1" i="1" dirty="0" smtClean="0">
              <a:solidFill>
                <a:schemeClr val="accent6">
                  <a:lumMod val="50000"/>
                </a:schemeClr>
              </a:solidFill>
              <a:latin typeface="+mj-lt"/>
              <a:ea typeface="Times" pitchFamily="18" charset="0"/>
              <a:cs typeface="Times New Roman" pitchFamily="18" charset="0"/>
            </a:rPr>
            <a:t>Information</a:t>
          </a:r>
          <a:r>
            <a:rPr lang="en-GB" sz="2800" b="1" i="1" dirty="0" smtClean="0">
              <a:latin typeface="+mj-lt"/>
              <a:ea typeface="Times" pitchFamily="18" charset="0"/>
              <a:cs typeface="Times New Roman" pitchFamily="18" charset="0"/>
            </a:rPr>
            <a:t> bestows power.” </a:t>
          </a:r>
          <a:endParaRPr lang="en-US" sz="2800" dirty="0">
            <a:latin typeface="+mj-lt"/>
          </a:endParaRPr>
        </a:p>
      </dgm:t>
    </dgm:pt>
    <dgm:pt modelId="{5501FE3B-2D61-4EA6-B54A-46CF23B96759}" type="parTrans" cxnId="{D5120D4F-F3B4-4F86-811B-5539E50BD6CA}">
      <dgm:prSet/>
      <dgm:spPr/>
      <dgm:t>
        <a:bodyPr/>
        <a:lstStyle/>
        <a:p>
          <a:endParaRPr lang="en-US">
            <a:latin typeface="+mj-lt"/>
          </a:endParaRPr>
        </a:p>
      </dgm:t>
    </dgm:pt>
    <dgm:pt modelId="{E87EC5D5-4932-4A5D-B86F-DFC2A77E9611}" type="sibTrans" cxnId="{D5120D4F-F3B4-4F86-811B-5539E50BD6CA}">
      <dgm:prSet/>
      <dgm:spPr/>
      <dgm:t>
        <a:bodyPr/>
        <a:lstStyle/>
        <a:p>
          <a:endParaRPr lang="en-US">
            <a:latin typeface="+mj-lt"/>
          </a:endParaRPr>
        </a:p>
      </dgm:t>
    </dgm:pt>
    <dgm:pt modelId="{82E92EE9-8E89-48B7-B47E-7F0B656B3105}" type="pres">
      <dgm:prSet presAssocID="{6E24C698-A0A3-4065-925B-62DA26AE7AEF}" presName="linearFlow" presStyleCnt="0">
        <dgm:presLayoutVars>
          <dgm:dir/>
          <dgm:resizeHandles val="exact"/>
        </dgm:presLayoutVars>
      </dgm:prSet>
      <dgm:spPr/>
    </dgm:pt>
    <dgm:pt modelId="{6852C306-EDB7-4E01-8746-1D853D2EC7B2}" type="pres">
      <dgm:prSet presAssocID="{521669E5-3544-450E-9EE3-3A3485F88EAC}" presName="composite" presStyleCnt="0"/>
      <dgm:spPr/>
    </dgm:pt>
    <dgm:pt modelId="{484B5D53-3DAD-4671-8693-4EC034AA8351}" type="pres">
      <dgm:prSet presAssocID="{521669E5-3544-450E-9EE3-3A3485F88EAC}" presName="imgShp" presStyleLbl="fgImgPlace1" presStyleIdx="0" presStyleCnt="1" custScaleX="326719" custScaleY="494996" custLinFactNeighborX="-82392" custLinFactNeighborY="-471"/>
      <dgm:spPr>
        <a:prstGeom prst="roundRect">
          <a:avLst/>
        </a:prstGeom>
        <a:blipFill rotWithShape="0">
          <a:blip xmlns:r="http://schemas.openxmlformats.org/officeDocument/2006/relationships" r:embed="rId1"/>
          <a:stretch>
            <a:fillRect/>
          </a:stretch>
        </a:blipFill>
      </dgm:spPr>
    </dgm:pt>
    <dgm:pt modelId="{42CC53C6-CA56-4209-BDAB-EF08FB8BC516}" type="pres">
      <dgm:prSet presAssocID="{521669E5-3544-450E-9EE3-3A3485F88EAC}" presName="txShp" presStyleLbl="node1" presStyleIdx="0" presStyleCnt="1" custScaleX="110550" custScaleY="495292" custLinFactNeighborX="10729" custLinFactNeighborY="-323">
        <dgm:presLayoutVars>
          <dgm:bulletEnabled val="1"/>
        </dgm:presLayoutVars>
      </dgm:prSet>
      <dgm:spPr/>
      <dgm:t>
        <a:bodyPr/>
        <a:lstStyle/>
        <a:p>
          <a:endParaRPr lang="en-US"/>
        </a:p>
      </dgm:t>
    </dgm:pt>
  </dgm:ptLst>
  <dgm:cxnLst>
    <dgm:cxn modelId="{C66FE794-94A3-40B0-9F97-5FC8B3956867}" type="presOf" srcId="{521669E5-3544-450E-9EE3-3A3485F88EAC}" destId="{42CC53C6-CA56-4209-BDAB-EF08FB8BC516}" srcOrd="0" destOrd="0" presId="urn:microsoft.com/office/officeart/2005/8/layout/vList3"/>
    <dgm:cxn modelId="{D5120D4F-F3B4-4F86-811B-5539E50BD6CA}" srcId="{6E24C698-A0A3-4065-925B-62DA26AE7AEF}" destId="{521669E5-3544-450E-9EE3-3A3485F88EAC}" srcOrd="0" destOrd="0" parTransId="{5501FE3B-2D61-4EA6-B54A-46CF23B96759}" sibTransId="{E87EC5D5-4932-4A5D-B86F-DFC2A77E9611}"/>
    <dgm:cxn modelId="{194CBA84-7DE5-4C7A-8674-8993776ACD40}" type="presOf" srcId="{6E24C698-A0A3-4065-925B-62DA26AE7AEF}" destId="{82E92EE9-8E89-48B7-B47E-7F0B656B3105}" srcOrd="0" destOrd="0" presId="urn:microsoft.com/office/officeart/2005/8/layout/vList3"/>
    <dgm:cxn modelId="{D2E3B858-7C74-4790-9716-496BB32130AB}" type="presParOf" srcId="{82E92EE9-8E89-48B7-B47E-7F0B656B3105}" destId="{6852C306-EDB7-4E01-8746-1D853D2EC7B2}" srcOrd="0" destOrd="0" presId="urn:microsoft.com/office/officeart/2005/8/layout/vList3"/>
    <dgm:cxn modelId="{2D77BC7B-423D-48D3-9F6B-063BC6A29419}" type="presParOf" srcId="{6852C306-EDB7-4E01-8746-1D853D2EC7B2}" destId="{484B5D53-3DAD-4671-8693-4EC034AA8351}" srcOrd="0" destOrd="0" presId="urn:microsoft.com/office/officeart/2005/8/layout/vList3"/>
    <dgm:cxn modelId="{27DB0659-1052-47B1-B238-A5838AE8C504}" type="presParOf" srcId="{6852C306-EDB7-4E01-8746-1D853D2EC7B2}" destId="{42CC53C6-CA56-4209-BDAB-EF08FB8BC516}"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BA1E64-8AEF-4DF5-B8F3-E0D6EB4F2CF2}">
      <dsp:nvSpPr>
        <dsp:cNvPr id="0" name=""/>
        <dsp:cNvSpPr/>
      </dsp:nvSpPr>
      <dsp:spPr>
        <a:xfrm>
          <a:off x="51242" y="3088"/>
          <a:ext cx="3447130"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GB" sz="2700" b="1" kern="1200" dirty="0" smtClean="0"/>
            <a:t>Relevance</a:t>
          </a:r>
          <a:endParaRPr lang="en-US" sz="2700" kern="1200" dirty="0"/>
        </a:p>
      </dsp:txBody>
      <dsp:txXfrm>
        <a:off x="51242" y="3088"/>
        <a:ext cx="3447130" cy="946792"/>
      </dsp:txXfrm>
    </dsp:sp>
    <dsp:sp modelId="{7F479BCB-B689-4148-A6AA-E37716505172}">
      <dsp:nvSpPr>
        <dsp:cNvPr id="0" name=""/>
        <dsp:cNvSpPr/>
      </dsp:nvSpPr>
      <dsp:spPr>
        <a:xfrm>
          <a:off x="3190664" y="83565"/>
          <a:ext cx="3377845"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l" defTabSz="1066800" rtl="0">
            <a:lnSpc>
              <a:spcPct val="90000"/>
            </a:lnSpc>
            <a:spcBef>
              <a:spcPct val="0"/>
            </a:spcBef>
            <a:spcAft>
              <a:spcPct val="35000"/>
            </a:spcAft>
          </a:pPr>
          <a:r>
            <a:rPr lang="en-GB" sz="2400" b="0" i="1" kern="1200" dirty="0" smtClean="0"/>
            <a:t>Is it actionable? </a:t>
          </a:r>
          <a:endParaRPr lang="en-US" sz="2400" b="0" kern="1200" dirty="0"/>
        </a:p>
      </dsp:txBody>
      <dsp:txXfrm>
        <a:off x="3190664" y="83565"/>
        <a:ext cx="3377845" cy="785837"/>
      </dsp:txXfrm>
    </dsp:sp>
    <dsp:sp modelId="{29DD1F93-3959-4837-9AB8-2BCE8722DF83}">
      <dsp:nvSpPr>
        <dsp:cNvPr id="0" name=""/>
        <dsp:cNvSpPr/>
      </dsp:nvSpPr>
      <dsp:spPr>
        <a:xfrm>
          <a:off x="51242" y="1082431"/>
          <a:ext cx="3303170"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GB" sz="2700" b="1" kern="1200" dirty="0" smtClean="0"/>
            <a:t>Verification and authentication</a:t>
          </a:r>
          <a:endParaRPr lang="en-US" sz="2700" kern="1200" dirty="0"/>
        </a:p>
      </dsp:txBody>
      <dsp:txXfrm>
        <a:off x="51242" y="1082431"/>
        <a:ext cx="3303170" cy="946792"/>
      </dsp:txXfrm>
    </dsp:sp>
    <dsp:sp modelId="{2CFF1063-1D97-434A-A358-E418F606B549}">
      <dsp:nvSpPr>
        <dsp:cNvPr id="0" name=""/>
        <dsp:cNvSpPr/>
      </dsp:nvSpPr>
      <dsp:spPr>
        <a:xfrm>
          <a:off x="3046705" y="1162909"/>
          <a:ext cx="4349711"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l" defTabSz="1066800" rtl="0">
            <a:lnSpc>
              <a:spcPct val="90000"/>
            </a:lnSpc>
            <a:spcBef>
              <a:spcPct val="0"/>
            </a:spcBef>
            <a:spcAft>
              <a:spcPct val="35000"/>
            </a:spcAft>
          </a:pPr>
          <a:r>
            <a:rPr lang="en-GB" sz="2400" b="0" i="1" kern="1200" dirty="0" smtClean="0"/>
            <a:t>Is it true? Is it a hoax?</a:t>
          </a:r>
          <a:endParaRPr lang="en-US" sz="2400" b="0" kern="1200" dirty="0"/>
        </a:p>
      </dsp:txBody>
      <dsp:txXfrm>
        <a:off x="3046705" y="1162909"/>
        <a:ext cx="4349711" cy="785837"/>
      </dsp:txXfrm>
    </dsp:sp>
    <dsp:sp modelId="{1E130661-0763-4169-9C2E-83E80718E604}">
      <dsp:nvSpPr>
        <dsp:cNvPr id="0" name=""/>
        <dsp:cNvSpPr/>
      </dsp:nvSpPr>
      <dsp:spPr>
        <a:xfrm>
          <a:off x="51242" y="2161775"/>
          <a:ext cx="3087822"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GB" sz="2700" b="1" kern="1200" dirty="0" smtClean="0"/>
            <a:t>Duplication</a:t>
          </a:r>
          <a:endParaRPr lang="en-US" sz="2700" kern="1200" dirty="0"/>
        </a:p>
      </dsp:txBody>
      <dsp:txXfrm>
        <a:off x="51242" y="2161775"/>
        <a:ext cx="3087822" cy="946792"/>
      </dsp:txXfrm>
    </dsp:sp>
    <dsp:sp modelId="{1698F89B-18E9-424A-A65F-E6CD348EBF8F}">
      <dsp:nvSpPr>
        <dsp:cNvPr id="0" name=""/>
        <dsp:cNvSpPr/>
      </dsp:nvSpPr>
      <dsp:spPr>
        <a:xfrm>
          <a:off x="2831357" y="2242252"/>
          <a:ext cx="5012526"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l" defTabSz="1066800" rtl="0">
            <a:lnSpc>
              <a:spcPct val="90000"/>
            </a:lnSpc>
            <a:spcBef>
              <a:spcPct val="0"/>
            </a:spcBef>
            <a:spcAft>
              <a:spcPct val="35000"/>
            </a:spcAft>
          </a:pPr>
          <a:r>
            <a:rPr lang="en-GB" sz="2400" b="0" i="1" kern="1200" dirty="0" smtClean="0"/>
            <a:t>Has this already been dealt with?</a:t>
          </a:r>
          <a:endParaRPr lang="en-US" sz="2400" b="0" kern="1200" dirty="0"/>
        </a:p>
      </dsp:txBody>
      <dsp:txXfrm>
        <a:off x="2831357" y="2242252"/>
        <a:ext cx="5012526" cy="785837"/>
      </dsp:txXfrm>
    </dsp:sp>
    <dsp:sp modelId="{FE9C1992-4F7F-4AF6-8093-AF3EFD3C408B}">
      <dsp:nvSpPr>
        <dsp:cNvPr id="0" name=""/>
        <dsp:cNvSpPr/>
      </dsp:nvSpPr>
      <dsp:spPr>
        <a:xfrm>
          <a:off x="51242" y="3241119"/>
          <a:ext cx="3230172"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0">
            <a:lnSpc>
              <a:spcPct val="90000"/>
            </a:lnSpc>
            <a:spcBef>
              <a:spcPct val="0"/>
            </a:spcBef>
            <a:spcAft>
              <a:spcPct val="35000"/>
            </a:spcAft>
          </a:pPr>
          <a:r>
            <a:rPr lang="en-GB" sz="2700" b="1" kern="1200" dirty="0" smtClean="0"/>
            <a:t>Access</a:t>
          </a:r>
          <a:endParaRPr lang="en-US" sz="2700" kern="1200" dirty="0"/>
        </a:p>
      </dsp:txBody>
      <dsp:txXfrm>
        <a:off x="51242" y="3241119"/>
        <a:ext cx="3230172" cy="946792"/>
      </dsp:txXfrm>
    </dsp:sp>
    <dsp:sp modelId="{042C06F1-7EA7-4EA6-9B09-975DBA006A9E}">
      <dsp:nvSpPr>
        <dsp:cNvPr id="0" name=""/>
        <dsp:cNvSpPr/>
      </dsp:nvSpPr>
      <dsp:spPr>
        <a:xfrm>
          <a:off x="2973707" y="3321596"/>
          <a:ext cx="5616010"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l" defTabSz="1066800" rtl="0">
            <a:lnSpc>
              <a:spcPct val="90000"/>
            </a:lnSpc>
            <a:spcBef>
              <a:spcPct val="0"/>
            </a:spcBef>
            <a:spcAft>
              <a:spcPct val="35000"/>
            </a:spcAft>
          </a:pPr>
          <a:r>
            <a:rPr lang="en-GB" sz="2400" b="0" i="1" kern="1200" dirty="0" smtClean="0"/>
            <a:t>Do the most vulnerable have the tools?</a:t>
          </a:r>
          <a:endParaRPr lang="en-US" sz="2400" b="0" kern="1200" dirty="0"/>
        </a:p>
      </dsp:txBody>
      <dsp:txXfrm>
        <a:off x="2973707" y="3321596"/>
        <a:ext cx="5616010" cy="7858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BA1E64-8AEF-4DF5-B8F3-E0D6EB4F2CF2}">
      <dsp:nvSpPr>
        <dsp:cNvPr id="0" name=""/>
        <dsp:cNvSpPr/>
      </dsp:nvSpPr>
      <dsp:spPr>
        <a:xfrm>
          <a:off x="51242" y="3088"/>
          <a:ext cx="3447130"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en-US" sz="3400" b="1" kern="1200" dirty="0" smtClean="0"/>
            <a:t>Privacy</a:t>
          </a:r>
          <a:endParaRPr lang="en-US" sz="3400" b="1" kern="1200" dirty="0"/>
        </a:p>
      </dsp:txBody>
      <dsp:txXfrm>
        <a:off x="51242" y="3088"/>
        <a:ext cx="3447130" cy="946792"/>
      </dsp:txXfrm>
    </dsp:sp>
    <dsp:sp modelId="{7F479BCB-B689-4148-A6AA-E37716505172}">
      <dsp:nvSpPr>
        <dsp:cNvPr id="0" name=""/>
        <dsp:cNvSpPr/>
      </dsp:nvSpPr>
      <dsp:spPr>
        <a:xfrm>
          <a:off x="3190664" y="83565"/>
          <a:ext cx="4354386"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Is confidentiality respected? Security risks?</a:t>
          </a:r>
          <a:endParaRPr lang="en-US" sz="2000" kern="1200" dirty="0"/>
        </a:p>
      </dsp:txBody>
      <dsp:txXfrm>
        <a:off x="3190664" y="83565"/>
        <a:ext cx="4354386" cy="785837"/>
      </dsp:txXfrm>
    </dsp:sp>
    <dsp:sp modelId="{29DD1F93-3959-4837-9AB8-2BCE8722DF83}">
      <dsp:nvSpPr>
        <dsp:cNvPr id="0" name=""/>
        <dsp:cNvSpPr/>
      </dsp:nvSpPr>
      <dsp:spPr>
        <a:xfrm>
          <a:off x="51242" y="1082431"/>
          <a:ext cx="3303170"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en-US" sz="3400" b="1" kern="1200" dirty="0" smtClean="0"/>
            <a:t>Expectations</a:t>
          </a:r>
          <a:endParaRPr lang="en-US" sz="3400" b="1" kern="1200" dirty="0"/>
        </a:p>
      </dsp:txBody>
      <dsp:txXfrm>
        <a:off x="51242" y="1082431"/>
        <a:ext cx="3303170" cy="946792"/>
      </dsp:txXfrm>
    </dsp:sp>
    <dsp:sp modelId="{2CFF1063-1D97-434A-A358-E418F606B549}">
      <dsp:nvSpPr>
        <dsp:cNvPr id="0" name=""/>
        <dsp:cNvSpPr/>
      </dsp:nvSpPr>
      <dsp:spPr>
        <a:xfrm>
          <a:off x="3046705" y="1162909"/>
          <a:ext cx="5110598"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Are we creating unrealistic expectations?</a:t>
          </a:r>
          <a:endParaRPr lang="en-US" sz="2000" kern="1200" dirty="0"/>
        </a:p>
      </dsp:txBody>
      <dsp:txXfrm>
        <a:off x="3046705" y="1162909"/>
        <a:ext cx="5110598" cy="785837"/>
      </dsp:txXfrm>
    </dsp:sp>
    <dsp:sp modelId="{1E130661-0763-4169-9C2E-83E80718E604}">
      <dsp:nvSpPr>
        <dsp:cNvPr id="0" name=""/>
        <dsp:cNvSpPr/>
      </dsp:nvSpPr>
      <dsp:spPr>
        <a:xfrm>
          <a:off x="51242" y="2161775"/>
          <a:ext cx="3087822"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en-US" sz="3400" b="1" kern="1200" dirty="0" smtClean="0"/>
            <a:t>Impact</a:t>
          </a:r>
          <a:endParaRPr lang="en-US" sz="3400" kern="1200" dirty="0"/>
        </a:p>
      </dsp:txBody>
      <dsp:txXfrm>
        <a:off x="51242" y="2161775"/>
        <a:ext cx="3087822" cy="946792"/>
      </dsp:txXfrm>
    </dsp:sp>
    <dsp:sp modelId="{1698F89B-18E9-424A-A65F-E6CD348EBF8F}">
      <dsp:nvSpPr>
        <dsp:cNvPr id="0" name=""/>
        <dsp:cNvSpPr/>
      </dsp:nvSpPr>
      <dsp:spPr>
        <a:xfrm>
          <a:off x="2831357" y="2242252"/>
          <a:ext cx="5012526"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Converting Data into Aid delivery?</a:t>
          </a:r>
          <a:endParaRPr lang="en-US" sz="2000" kern="1200" dirty="0"/>
        </a:p>
      </dsp:txBody>
      <dsp:txXfrm>
        <a:off x="2831357" y="2242252"/>
        <a:ext cx="5012526" cy="785837"/>
      </dsp:txXfrm>
    </dsp:sp>
    <dsp:sp modelId="{FE9C1992-4F7F-4AF6-8093-AF3EFD3C408B}">
      <dsp:nvSpPr>
        <dsp:cNvPr id="0" name=""/>
        <dsp:cNvSpPr/>
      </dsp:nvSpPr>
      <dsp:spPr>
        <a:xfrm>
          <a:off x="51242" y="3241119"/>
          <a:ext cx="3230172" cy="946792"/>
        </a:xfrm>
        <a:prstGeom prst="chevron">
          <a:avLst/>
        </a:prstGeom>
        <a:solidFill>
          <a:schemeClr val="accent1">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en-US" sz="3400" b="1" kern="1200" dirty="0" smtClean="0"/>
            <a:t>Proximity</a:t>
          </a:r>
          <a:endParaRPr lang="en-US" sz="3400" kern="1200" dirty="0"/>
        </a:p>
      </dsp:txBody>
      <dsp:txXfrm>
        <a:off x="51242" y="3241119"/>
        <a:ext cx="3230172" cy="946792"/>
      </dsp:txXfrm>
    </dsp:sp>
    <dsp:sp modelId="{042C06F1-7EA7-4EA6-9B09-975DBA006A9E}">
      <dsp:nvSpPr>
        <dsp:cNvPr id="0" name=""/>
        <dsp:cNvSpPr/>
      </dsp:nvSpPr>
      <dsp:spPr>
        <a:xfrm>
          <a:off x="2973707" y="3321596"/>
          <a:ext cx="5616010" cy="785837"/>
        </a:xfrm>
        <a:prstGeom prst="chevron">
          <a:avLst/>
        </a:prstGeom>
        <a:solidFill>
          <a:schemeClr val="accent1">
            <a:alpha val="90000"/>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Understanding new proximity dynamics</a:t>
          </a:r>
          <a:endParaRPr lang="en-US" sz="2000" kern="1200" dirty="0"/>
        </a:p>
      </dsp:txBody>
      <dsp:txXfrm>
        <a:off x="2973707" y="3321596"/>
        <a:ext cx="5616010" cy="7858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0D1FA1-E852-462A-A1C0-98DB033780B3}">
      <dsp:nvSpPr>
        <dsp:cNvPr id="0" name=""/>
        <dsp:cNvSpPr/>
      </dsp:nvSpPr>
      <dsp:spPr>
        <a:xfrm rot="2274211">
          <a:off x="3419166" y="3602000"/>
          <a:ext cx="1659318" cy="32343"/>
        </a:xfrm>
        <a:custGeom>
          <a:avLst/>
          <a:gdLst/>
          <a:ahLst/>
          <a:cxnLst/>
          <a:rect l="0" t="0" r="0" b="0"/>
          <a:pathLst>
            <a:path>
              <a:moveTo>
                <a:pt x="0" y="16171"/>
              </a:moveTo>
              <a:lnTo>
                <a:pt x="1659318"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A2EE4-C1B2-4EE9-BF2C-933377777221}">
      <dsp:nvSpPr>
        <dsp:cNvPr id="0" name=""/>
        <dsp:cNvSpPr/>
      </dsp:nvSpPr>
      <dsp:spPr>
        <a:xfrm rot="939042">
          <a:off x="3549996" y="3149756"/>
          <a:ext cx="2383719" cy="32343"/>
        </a:xfrm>
        <a:custGeom>
          <a:avLst/>
          <a:gdLst/>
          <a:ahLst/>
          <a:cxnLst/>
          <a:rect l="0" t="0" r="0" b="0"/>
          <a:pathLst>
            <a:path>
              <a:moveTo>
                <a:pt x="0" y="16171"/>
              </a:moveTo>
              <a:lnTo>
                <a:pt x="2383719"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1D0656-C40D-4809-84C3-9795449C95B7}">
      <dsp:nvSpPr>
        <dsp:cNvPr id="0" name=""/>
        <dsp:cNvSpPr/>
      </dsp:nvSpPr>
      <dsp:spPr>
        <a:xfrm rot="21330241">
          <a:off x="3590604" y="2546878"/>
          <a:ext cx="2327940" cy="32343"/>
        </a:xfrm>
        <a:custGeom>
          <a:avLst/>
          <a:gdLst/>
          <a:ahLst/>
          <a:cxnLst/>
          <a:rect l="0" t="0" r="0" b="0"/>
          <a:pathLst>
            <a:path>
              <a:moveTo>
                <a:pt x="0" y="16171"/>
              </a:moveTo>
              <a:lnTo>
                <a:pt x="2327940"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7CB7C-012D-43E0-9804-BA7C18BE8448}">
      <dsp:nvSpPr>
        <dsp:cNvPr id="0" name=""/>
        <dsp:cNvSpPr/>
      </dsp:nvSpPr>
      <dsp:spPr>
        <a:xfrm rot="20101154">
          <a:off x="3487496" y="1951301"/>
          <a:ext cx="2280891" cy="32343"/>
        </a:xfrm>
        <a:custGeom>
          <a:avLst/>
          <a:gdLst/>
          <a:ahLst/>
          <a:cxnLst/>
          <a:rect l="0" t="0" r="0" b="0"/>
          <a:pathLst>
            <a:path>
              <a:moveTo>
                <a:pt x="0" y="16171"/>
              </a:moveTo>
              <a:lnTo>
                <a:pt x="2280891"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344B8-BD84-40E3-B8A7-A95F99DED3AC}">
      <dsp:nvSpPr>
        <dsp:cNvPr id="0" name=""/>
        <dsp:cNvSpPr/>
      </dsp:nvSpPr>
      <dsp:spPr>
        <a:xfrm rot="18710425">
          <a:off x="3292000" y="1597797"/>
          <a:ext cx="1482233" cy="32343"/>
        </a:xfrm>
        <a:custGeom>
          <a:avLst/>
          <a:gdLst/>
          <a:ahLst/>
          <a:cxnLst/>
          <a:rect l="0" t="0" r="0" b="0"/>
          <a:pathLst>
            <a:path>
              <a:moveTo>
                <a:pt x="0" y="16171"/>
              </a:moveTo>
              <a:lnTo>
                <a:pt x="1482233" y="16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18B27-141A-415D-91B6-24278763BEBF}">
      <dsp:nvSpPr>
        <dsp:cNvPr id="0" name=""/>
        <dsp:cNvSpPr/>
      </dsp:nvSpPr>
      <dsp:spPr>
        <a:xfrm>
          <a:off x="154554" y="589894"/>
          <a:ext cx="5026364" cy="4114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58DAF-42E5-4A52-A80D-D8BD170173D6}">
      <dsp:nvSpPr>
        <dsp:cNvPr id="0" name=""/>
        <dsp:cNvSpPr/>
      </dsp:nvSpPr>
      <dsp:spPr>
        <a:xfrm>
          <a:off x="4250121" y="-251987"/>
          <a:ext cx="1572426" cy="1491023"/>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kern="1200" dirty="0" smtClean="0">
              <a:latin typeface="+mj-lt"/>
            </a:rPr>
            <a:t>6M </a:t>
          </a:r>
          <a:r>
            <a:rPr lang="en-GB" sz="2000" kern="1200" dirty="0" smtClean="0">
              <a:latin typeface="+mj-lt"/>
            </a:rPr>
            <a:t>SMS in 7 days</a:t>
          </a:r>
          <a:endParaRPr lang="en-US" sz="2000" kern="1200" dirty="0"/>
        </a:p>
      </dsp:txBody>
      <dsp:txXfrm>
        <a:off x="4250121" y="-251987"/>
        <a:ext cx="1572426" cy="1491023"/>
      </dsp:txXfrm>
    </dsp:sp>
    <dsp:sp modelId="{CDC6EA8A-EC08-4111-B901-42E41CA6AD5E}">
      <dsp:nvSpPr>
        <dsp:cNvPr id="0" name=""/>
        <dsp:cNvSpPr/>
      </dsp:nvSpPr>
      <dsp:spPr>
        <a:xfrm>
          <a:off x="5557308" y="375814"/>
          <a:ext cx="1742508" cy="150550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385K</a:t>
          </a:r>
          <a:r>
            <a:rPr lang="en-US" sz="2400" kern="1200" dirty="0" smtClean="0">
              <a:latin typeface="+mj-lt"/>
            </a:rPr>
            <a:t> </a:t>
          </a:r>
          <a:r>
            <a:rPr lang="en-US" sz="1800" kern="1200" dirty="0" smtClean="0">
              <a:latin typeface="+mj-lt"/>
            </a:rPr>
            <a:t>SMS/Day received</a:t>
          </a:r>
          <a:endParaRPr lang="en-US" sz="2800" kern="1200" dirty="0"/>
        </a:p>
      </dsp:txBody>
      <dsp:txXfrm>
        <a:off x="5557308" y="375814"/>
        <a:ext cx="1742508" cy="1505502"/>
      </dsp:txXfrm>
    </dsp:sp>
    <dsp:sp modelId="{40539677-9D87-4E29-867E-18821382797B}">
      <dsp:nvSpPr>
        <dsp:cNvPr id="0" name=""/>
        <dsp:cNvSpPr/>
      </dsp:nvSpPr>
      <dsp:spPr>
        <a:xfrm>
          <a:off x="5911250" y="1671963"/>
          <a:ext cx="1730600" cy="146419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1.1M </a:t>
          </a:r>
          <a:r>
            <a:rPr lang="en-GB" sz="1800" kern="1200" dirty="0" smtClean="0">
              <a:latin typeface="+mj-lt"/>
            </a:rPr>
            <a:t>early warning SMS</a:t>
          </a:r>
          <a:endParaRPr lang="en-US" sz="1600" kern="1200" dirty="0"/>
        </a:p>
      </dsp:txBody>
      <dsp:txXfrm>
        <a:off x="5911250" y="1671963"/>
        <a:ext cx="1730600" cy="1464192"/>
      </dsp:txXfrm>
    </dsp:sp>
    <dsp:sp modelId="{8AB87415-2EE5-4B56-B174-F174B1C124A9}">
      <dsp:nvSpPr>
        <dsp:cNvPr id="0" name=""/>
        <dsp:cNvSpPr/>
      </dsp:nvSpPr>
      <dsp:spPr>
        <a:xfrm>
          <a:off x="5853970" y="2940309"/>
          <a:ext cx="1661868" cy="1539963"/>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1M </a:t>
          </a:r>
          <a:r>
            <a:rPr lang="en-GB" sz="1800" kern="1200" dirty="0" smtClean="0">
              <a:latin typeface="+mj-lt"/>
            </a:rPr>
            <a:t>Cholera health SMS</a:t>
          </a:r>
          <a:endParaRPr lang="en-US" sz="1800" kern="1200" dirty="0"/>
        </a:p>
      </dsp:txBody>
      <dsp:txXfrm>
        <a:off x="5853970" y="2940309"/>
        <a:ext cx="1661868" cy="1539963"/>
      </dsp:txXfrm>
    </dsp:sp>
    <dsp:sp modelId="{0A2EA5CD-CB5F-45C9-AE15-A3527ECD8907}">
      <dsp:nvSpPr>
        <dsp:cNvPr id="0" name=""/>
        <dsp:cNvSpPr/>
      </dsp:nvSpPr>
      <dsp:spPr>
        <a:xfrm>
          <a:off x="4707523" y="3904205"/>
          <a:ext cx="1539954" cy="134117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latin typeface="+mj-lt"/>
            </a:rPr>
            <a:t>800K </a:t>
          </a:r>
          <a:r>
            <a:rPr lang="en-GB" kern="1200" dirty="0" smtClean="0">
              <a:latin typeface="+mj-lt"/>
            </a:rPr>
            <a:t>IVR calls in 1 month</a:t>
          </a:r>
          <a:endParaRPr lang="en-US" sz="1800" kern="1200" dirty="0"/>
        </a:p>
      </dsp:txBody>
      <dsp:txXfrm>
        <a:off x="4707523" y="3904205"/>
        <a:ext cx="1539954" cy="134117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99FDE-994E-4040-AD70-A231A0D21302}">
      <dsp:nvSpPr>
        <dsp:cNvPr id="0" name=""/>
        <dsp:cNvSpPr/>
      </dsp:nvSpPr>
      <dsp:spPr>
        <a:xfrm>
          <a:off x="1429894" y="184689"/>
          <a:ext cx="3665376" cy="12729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72E29-DAD4-4C2E-8C50-2F19A699511B}">
      <dsp:nvSpPr>
        <dsp:cNvPr id="0" name=""/>
        <dsp:cNvSpPr/>
      </dsp:nvSpPr>
      <dsp:spPr>
        <a:xfrm>
          <a:off x="2913093" y="3301679"/>
          <a:ext cx="710344" cy="45462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179A5-4CC3-4D9B-9AAA-687421725164}">
      <dsp:nvSpPr>
        <dsp:cNvPr id="0" name=""/>
        <dsp:cNvSpPr/>
      </dsp:nvSpPr>
      <dsp:spPr>
        <a:xfrm>
          <a:off x="1563439" y="3665376"/>
          <a:ext cx="3409652" cy="8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27 Winners</a:t>
          </a:r>
          <a:endParaRPr lang="en-US" sz="3000" kern="1200" dirty="0"/>
        </a:p>
      </dsp:txBody>
      <dsp:txXfrm>
        <a:off x="1563439" y="3665376"/>
        <a:ext cx="3409652" cy="852413"/>
      </dsp:txXfrm>
    </dsp:sp>
    <dsp:sp modelId="{967A3C7F-1945-4CF3-969C-68487ED0CE69}">
      <dsp:nvSpPr>
        <dsp:cNvPr id="0" name=""/>
        <dsp:cNvSpPr/>
      </dsp:nvSpPr>
      <dsp:spPr>
        <a:xfrm>
          <a:off x="2762500" y="1555937"/>
          <a:ext cx="1278619" cy="1278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400</a:t>
          </a:r>
          <a:endParaRPr lang="en-US" sz="2800" kern="1200" dirty="0"/>
        </a:p>
      </dsp:txBody>
      <dsp:txXfrm>
        <a:off x="2762500" y="1555937"/>
        <a:ext cx="1278619" cy="1278619"/>
      </dsp:txXfrm>
    </dsp:sp>
    <dsp:sp modelId="{87C5D370-7A9B-4063-ADDC-31604364F538}">
      <dsp:nvSpPr>
        <dsp:cNvPr id="0" name=""/>
        <dsp:cNvSpPr/>
      </dsp:nvSpPr>
      <dsp:spPr>
        <a:xfrm>
          <a:off x="1728192" y="720075"/>
          <a:ext cx="1278619" cy="1278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3,000</a:t>
          </a:r>
          <a:endParaRPr lang="en-US" sz="2800" kern="1200" dirty="0"/>
        </a:p>
      </dsp:txBody>
      <dsp:txXfrm>
        <a:off x="1728192" y="720075"/>
        <a:ext cx="1278619" cy="1278619"/>
      </dsp:txXfrm>
    </dsp:sp>
    <dsp:sp modelId="{7A935DE4-BA10-4E95-B509-13C1940B5F12}">
      <dsp:nvSpPr>
        <dsp:cNvPr id="0" name=""/>
        <dsp:cNvSpPr/>
      </dsp:nvSpPr>
      <dsp:spPr>
        <a:xfrm>
          <a:off x="2977623" y="206380"/>
          <a:ext cx="1846914" cy="12786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400,000</a:t>
          </a:r>
          <a:r>
            <a:rPr lang="en-US" sz="2600" kern="1200" dirty="0" smtClean="0"/>
            <a:t> </a:t>
          </a:r>
          <a:endParaRPr lang="en-US" sz="2600" kern="1200" dirty="0"/>
        </a:p>
      </dsp:txBody>
      <dsp:txXfrm>
        <a:off x="2977623" y="206380"/>
        <a:ext cx="1846914" cy="1278619"/>
      </dsp:txXfrm>
    </dsp:sp>
    <dsp:sp modelId="{865AEA28-56FB-4AF7-A3B7-B43AEA012013}">
      <dsp:nvSpPr>
        <dsp:cNvPr id="0" name=""/>
        <dsp:cNvSpPr/>
      </dsp:nvSpPr>
      <dsp:spPr>
        <a:xfrm>
          <a:off x="1063916" y="28413"/>
          <a:ext cx="4408697" cy="318234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C53C6-CA56-4209-BDAB-EF08FB8BC516}">
      <dsp:nvSpPr>
        <dsp:cNvPr id="0" name=""/>
        <dsp:cNvSpPr/>
      </dsp:nvSpPr>
      <dsp:spPr>
        <a:xfrm rot="10800000">
          <a:off x="2307781" y="0"/>
          <a:ext cx="6406005" cy="5386512"/>
        </a:xfrm>
        <a:prstGeom prst="homePlat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479576" tIns="106680" rIns="199136" bIns="106680" numCol="1" spcCol="1270" anchor="ctr" anchorCtr="0">
          <a:noAutofit/>
        </a:bodyPr>
        <a:lstStyle/>
        <a:p>
          <a:pPr lvl="0" algn="ctr" defTabSz="1244600">
            <a:lnSpc>
              <a:spcPct val="100000"/>
            </a:lnSpc>
            <a:spcBef>
              <a:spcPct val="0"/>
            </a:spcBef>
            <a:spcAft>
              <a:spcPct val="35000"/>
            </a:spcAft>
          </a:pPr>
          <a:r>
            <a:rPr lang="en-GB" sz="2800" b="1" i="1" kern="1200" dirty="0" smtClean="0">
              <a:latin typeface="+mj-lt"/>
              <a:ea typeface="Times" pitchFamily="18" charset="0"/>
              <a:cs typeface="Times New Roman" pitchFamily="18" charset="0"/>
            </a:rPr>
            <a:t>          People need </a:t>
          </a:r>
          <a:r>
            <a:rPr lang="en-GB" sz="4000" b="1" i="1" kern="1200" dirty="0" smtClean="0">
              <a:solidFill>
                <a:schemeClr val="accent6">
                  <a:lumMod val="50000"/>
                </a:schemeClr>
              </a:solidFill>
              <a:latin typeface="+mj-lt"/>
              <a:ea typeface="Times" pitchFamily="18" charset="0"/>
              <a:cs typeface="Times New Roman" pitchFamily="18" charset="0"/>
            </a:rPr>
            <a:t>information</a:t>
          </a:r>
          <a:r>
            <a:rPr lang="en-GB" sz="2800" b="1" i="1" kern="1200" dirty="0" smtClean="0">
              <a:solidFill>
                <a:schemeClr val="tx2">
                  <a:lumMod val="50000"/>
                </a:schemeClr>
              </a:solidFill>
              <a:latin typeface="+mj-lt"/>
              <a:ea typeface="Times" pitchFamily="18" charset="0"/>
              <a:cs typeface="Times New Roman" pitchFamily="18" charset="0"/>
            </a:rPr>
            <a:t> </a:t>
          </a:r>
          <a:r>
            <a:rPr lang="en-GB" sz="2800" b="1" i="1" kern="1200" dirty="0" smtClean="0">
              <a:solidFill>
                <a:schemeClr val="bg1"/>
              </a:solidFill>
              <a:latin typeface="+mj-lt"/>
              <a:ea typeface="Times" pitchFamily="18" charset="0"/>
              <a:cs typeface="Times New Roman" pitchFamily="18" charset="0"/>
            </a:rPr>
            <a:t>a</a:t>
          </a:r>
          <a:r>
            <a:rPr lang="en-GB" sz="2800" b="1" i="1" kern="1200" dirty="0" smtClean="0">
              <a:latin typeface="+mj-lt"/>
              <a:ea typeface="Times" pitchFamily="18" charset="0"/>
              <a:cs typeface="Times New Roman" pitchFamily="18" charset="0"/>
            </a:rPr>
            <a:t>s much as water, food, </a:t>
          </a:r>
          <a:br>
            <a:rPr lang="en-GB" sz="2800" b="1" i="1" kern="1200" dirty="0" smtClean="0">
              <a:latin typeface="+mj-lt"/>
              <a:ea typeface="Times" pitchFamily="18" charset="0"/>
              <a:cs typeface="Times New Roman" pitchFamily="18" charset="0"/>
            </a:rPr>
          </a:br>
          <a:r>
            <a:rPr lang="en-GB" sz="2800" b="1" i="1" kern="1200" dirty="0" smtClean="0">
              <a:latin typeface="+mj-lt"/>
              <a:ea typeface="Times" pitchFamily="18" charset="0"/>
              <a:cs typeface="Times New Roman" pitchFamily="18" charset="0"/>
            </a:rPr>
            <a:t>medicine or shelter. </a:t>
          </a:r>
        </a:p>
        <a:p>
          <a:pPr lvl="0" algn="ctr" defTabSz="1244600">
            <a:lnSpc>
              <a:spcPct val="100000"/>
            </a:lnSpc>
            <a:spcBef>
              <a:spcPct val="0"/>
            </a:spcBef>
            <a:spcAft>
              <a:spcPct val="35000"/>
            </a:spcAft>
          </a:pPr>
          <a:r>
            <a:rPr lang="en-GB" sz="2800" b="1" i="1" kern="1200" dirty="0" smtClean="0">
              <a:solidFill>
                <a:schemeClr val="accent2"/>
              </a:solidFill>
              <a:latin typeface="+mj-lt"/>
              <a:ea typeface="Times" pitchFamily="18" charset="0"/>
              <a:cs typeface="Times New Roman" pitchFamily="18" charset="0"/>
            </a:rPr>
            <a:t>         </a:t>
          </a:r>
          <a:r>
            <a:rPr lang="en-GB" sz="4000" b="1" i="1" kern="1200" dirty="0" smtClean="0">
              <a:solidFill>
                <a:schemeClr val="accent6">
                  <a:lumMod val="50000"/>
                </a:schemeClr>
              </a:solidFill>
              <a:latin typeface="+mj-lt"/>
              <a:ea typeface="Times" pitchFamily="18" charset="0"/>
              <a:cs typeface="Times New Roman" pitchFamily="18" charset="0"/>
            </a:rPr>
            <a:t>Information</a:t>
          </a:r>
          <a:r>
            <a:rPr lang="en-GB" sz="2800" b="1" i="1" kern="1200" dirty="0" smtClean="0">
              <a:latin typeface="+mj-lt"/>
              <a:ea typeface="Times" pitchFamily="18" charset="0"/>
              <a:cs typeface="Times New Roman" pitchFamily="18" charset="0"/>
            </a:rPr>
            <a:t> can save lives, livelihoods and resources. </a:t>
          </a:r>
        </a:p>
        <a:p>
          <a:pPr lvl="0" algn="ctr" defTabSz="1244600">
            <a:lnSpc>
              <a:spcPct val="100000"/>
            </a:lnSpc>
            <a:spcBef>
              <a:spcPct val="0"/>
            </a:spcBef>
            <a:spcAft>
              <a:spcPct val="35000"/>
            </a:spcAft>
          </a:pPr>
          <a:r>
            <a:rPr lang="en-GB" sz="4000" b="1" i="1" kern="1200" dirty="0" smtClean="0">
              <a:solidFill>
                <a:schemeClr val="tx1"/>
              </a:solidFill>
              <a:latin typeface="+mj-lt"/>
              <a:ea typeface="Times" pitchFamily="18" charset="0"/>
              <a:cs typeface="Times New Roman" pitchFamily="18" charset="0"/>
            </a:rPr>
            <a:t>     </a:t>
          </a:r>
          <a:r>
            <a:rPr lang="en-GB" sz="4000" b="1" i="1" kern="1200" dirty="0" smtClean="0">
              <a:solidFill>
                <a:schemeClr val="accent6">
                  <a:lumMod val="50000"/>
                </a:schemeClr>
              </a:solidFill>
              <a:latin typeface="+mj-lt"/>
              <a:ea typeface="Times" pitchFamily="18" charset="0"/>
              <a:cs typeface="Times New Roman" pitchFamily="18" charset="0"/>
            </a:rPr>
            <a:t>Information</a:t>
          </a:r>
          <a:r>
            <a:rPr lang="en-GB" sz="2800" b="1" i="1" kern="1200" dirty="0" smtClean="0">
              <a:latin typeface="+mj-lt"/>
              <a:ea typeface="Times" pitchFamily="18" charset="0"/>
              <a:cs typeface="Times New Roman" pitchFamily="18" charset="0"/>
            </a:rPr>
            <a:t> bestows power.” </a:t>
          </a:r>
          <a:endParaRPr lang="en-US" sz="2800" kern="1200" dirty="0">
            <a:latin typeface="+mj-lt"/>
          </a:endParaRPr>
        </a:p>
      </dsp:txBody>
      <dsp:txXfrm rot="10800000">
        <a:off x="2307781" y="0"/>
        <a:ext cx="6406005" cy="5386512"/>
      </dsp:txXfrm>
    </dsp:sp>
    <dsp:sp modelId="{484B5D53-3DAD-4671-8693-4EC034AA8351}">
      <dsp:nvSpPr>
        <dsp:cNvPr id="0" name=""/>
        <dsp:cNvSpPr/>
      </dsp:nvSpPr>
      <dsp:spPr>
        <a:xfrm>
          <a:off x="0" y="0"/>
          <a:ext cx="3553208" cy="5383293"/>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drawings/drawing1.xml><?xml version="1.0" encoding="utf-8"?>
<c:userShapes xmlns:c="http://schemas.openxmlformats.org/drawingml/2006/chart">
  <cdr:relSizeAnchor xmlns:cdr="http://schemas.openxmlformats.org/drawingml/2006/chartDrawing">
    <cdr:from>
      <cdr:x>0.76749</cdr:x>
      <cdr:y>0.67868</cdr:y>
    </cdr:from>
    <cdr:to>
      <cdr:x>0.97749</cdr:x>
      <cdr:y>0.88357</cdr:y>
    </cdr:to>
    <cdr:sp macro="" textlink="">
      <cdr:nvSpPr>
        <cdr:cNvPr id="2" name="TextBox 1"/>
        <cdr:cNvSpPr txBox="1"/>
      </cdr:nvSpPr>
      <cdr:spPr>
        <a:xfrm xmlns:a="http://schemas.openxmlformats.org/drawingml/2006/main">
          <a:off x="5263480" y="3744416"/>
          <a:ext cx="1440160" cy="1130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t>Almost 200:1 </a:t>
          </a:r>
        </a:p>
        <a:p xmlns:a="http://schemas.openxmlformats.org/drawingml/2006/main">
          <a:r>
            <a:rPr lang="en-US" sz="1800" b="1" dirty="0" smtClean="0"/>
            <a:t>Reduction </a:t>
          </a:r>
        </a:p>
        <a:p xmlns:a="http://schemas.openxmlformats.org/drawingml/2006/main">
          <a:r>
            <a:rPr lang="en-US" sz="1800" b="1" dirty="0" smtClean="0"/>
            <a:t>in fatalities</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1"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defRPr sz="1200"/>
            </a:lvl1pPr>
          </a:lstStyle>
          <a:p>
            <a:endParaRPr lang="fr-CH" dirty="0"/>
          </a:p>
        </p:txBody>
      </p:sp>
      <p:sp>
        <p:nvSpPr>
          <p:cNvPr id="154627" name="Rectangle 3"/>
          <p:cNvSpPr>
            <a:spLocks noGrp="1" noChangeArrowheads="1"/>
          </p:cNvSpPr>
          <p:nvPr>
            <p:ph type="dt" sz="quarter" idx="1"/>
          </p:nvPr>
        </p:nvSpPr>
        <p:spPr bwMode="auto">
          <a:xfrm>
            <a:off x="3850444"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lgn="r">
              <a:defRPr sz="1200"/>
            </a:lvl1pPr>
          </a:lstStyle>
          <a:p>
            <a:endParaRPr lang="fr-CH" dirty="0"/>
          </a:p>
        </p:txBody>
      </p:sp>
      <p:sp>
        <p:nvSpPr>
          <p:cNvPr id="154628" name="Rectangle 4"/>
          <p:cNvSpPr>
            <a:spLocks noGrp="1" noChangeArrowheads="1"/>
          </p:cNvSpPr>
          <p:nvPr>
            <p:ph type="ftr" sz="quarter" idx="2"/>
          </p:nvPr>
        </p:nvSpPr>
        <p:spPr bwMode="auto">
          <a:xfrm>
            <a:off x="1"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defRPr sz="1200"/>
            </a:lvl1pPr>
          </a:lstStyle>
          <a:p>
            <a:endParaRPr lang="fr-CH" dirty="0"/>
          </a:p>
        </p:txBody>
      </p:sp>
      <p:sp>
        <p:nvSpPr>
          <p:cNvPr id="154629" name="Rectangle 5"/>
          <p:cNvSpPr>
            <a:spLocks noGrp="1" noChangeArrowheads="1"/>
          </p:cNvSpPr>
          <p:nvPr>
            <p:ph type="sldNum" sz="quarter" idx="3"/>
          </p:nvPr>
        </p:nvSpPr>
        <p:spPr bwMode="auto">
          <a:xfrm>
            <a:off x="3850444"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lgn="r">
              <a:defRPr sz="1200"/>
            </a:lvl1pPr>
          </a:lstStyle>
          <a:p>
            <a:fld id="{B1ABDA29-B1DF-4991-9E03-21DD18B5652A}" type="slidenum">
              <a:rPr lang="fr-CH"/>
              <a:pPr/>
              <a:t>‹#›</a:t>
            </a:fld>
            <a:endParaRPr lang="fr-CH" dirty="0"/>
          </a:p>
        </p:txBody>
      </p:sp>
    </p:spTree>
    <p:extLst>
      <p:ext uri="{BB962C8B-B14F-4D97-AF65-F5344CB8AC3E}">
        <p14:creationId xmlns:p14="http://schemas.microsoft.com/office/powerpoint/2010/main" xmlns="" val="3494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1"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defRPr sz="1200"/>
            </a:lvl1pPr>
          </a:lstStyle>
          <a:p>
            <a:endParaRPr lang="fr-CH" dirty="0"/>
          </a:p>
        </p:txBody>
      </p:sp>
      <p:sp>
        <p:nvSpPr>
          <p:cNvPr id="155651" name="Rectangle 3"/>
          <p:cNvSpPr>
            <a:spLocks noGrp="1" noChangeArrowheads="1"/>
          </p:cNvSpPr>
          <p:nvPr>
            <p:ph type="dt" idx="1"/>
          </p:nvPr>
        </p:nvSpPr>
        <p:spPr bwMode="auto">
          <a:xfrm>
            <a:off x="3850444" y="2"/>
            <a:ext cx="2945659" cy="496332"/>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lvl1pPr algn="r">
              <a:defRPr sz="1200"/>
            </a:lvl1pPr>
          </a:lstStyle>
          <a:p>
            <a:endParaRPr lang="fr-CH" dirty="0"/>
          </a:p>
        </p:txBody>
      </p:sp>
      <p:sp>
        <p:nvSpPr>
          <p:cNvPr id="1556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2183" tIns="46091" rIns="92183" bIns="46091"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p>
        </p:txBody>
      </p:sp>
      <p:sp>
        <p:nvSpPr>
          <p:cNvPr id="155654" name="Rectangle 6"/>
          <p:cNvSpPr>
            <a:spLocks noGrp="1" noChangeArrowheads="1"/>
          </p:cNvSpPr>
          <p:nvPr>
            <p:ph type="ftr" sz="quarter" idx="4"/>
          </p:nvPr>
        </p:nvSpPr>
        <p:spPr bwMode="auto">
          <a:xfrm>
            <a:off x="1"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defRPr sz="1200"/>
            </a:lvl1pPr>
          </a:lstStyle>
          <a:p>
            <a:endParaRPr lang="fr-CH" dirty="0"/>
          </a:p>
        </p:txBody>
      </p:sp>
      <p:sp>
        <p:nvSpPr>
          <p:cNvPr id="155655" name="Rectangle 7"/>
          <p:cNvSpPr>
            <a:spLocks noGrp="1" noChangeArrowheads="1"/>
          </p:cNvSpPr>
          <p:nvPr>
            <p:ph type="sldNum" sz="quarter" idx="5"/>
          </p:nvPr>
        </p:nvSpPr>
        <p:spPr bwMode="auto">
          <a:xfrm>
            <a:off x="3850444" y="9428584"/>
            <a:ext cx="2945659" cy="496332"/>
          </a:xfrm>
          <a:prstGeom prst="rect">
            <a:avLst/>
          </a:prstGeom>
          <a:noFill/>
          <a:ln w="9525">
            <a:noFill/>
            <a:miter lim="800000"/>
            <a:headEnd/>
            <a:tailEnd/>
          </a:ln>
          <a:effectLst/>
        </p:spPr>
        <p:txBody>
          <a:bodyPr vert="horz" wrap="square" lIns="92183" tIns="46091" rIns="92183" bIns="46091" numCol="1" anchor="b" anchorCtr="0" compatLnSpc="1">
            <a:prstTxWarp prst="textNoShape">
              <a:avLst/>
            </a:prstTxWarp>
          </a:bodyPr>
          <a:lstStyle>
            <a:lvl1pPr algn="r">
              <a:defRPr sz="1200"/>
            </a:lvl1pPr>
          </a:lstStyle>
          <a:p>
            <a:fld id="{D0C6E2F4-1B22-4FFE-96F6-185B465C12E4}" type="slidenum">
              <a:rPr lang="fr-CH"/>
              <a:pPr/>
              <a:t>‹#›</a:t>
            </a:fld>
            <a:endParaRPr lang="fr-CH" dirty="0"/>
          </a:p>
        </p:txBody>
      </p:sp>
    </p:spTree>
    <p:extLst>
      <p:ext uri="{BB962C8B-B14F-4D97-AF65-F5344CB8AC3E}">
        <p14:creationId xmlns:p14="http://schemas.microsoft.com/office/powerpoint/2010/main" xmlns="" val="1654310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news.yahoo.com/s/ap/ap_on_bi_ge/as_japan_earthquake_nuclear_crisi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fe4.news.re3.yahoo.com/s/time/20071119/wl_time/howbangladeshsurvivedthecyclon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fe4.news.re3.yahoo.com/s/time/20071119/wl_time/howbangladeshsurvivedthecyclon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voices.washingtonpost.com/blog-post/tsuna.JP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online.wsj.com/article/SB10001424052970204138204576598942105167646.html?mod=ITP_review_0#articleTabs%3Darticle%26project%3DEARTHQUAKE_TWEETMAP1109"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flickr.com/photos/islandspice/290682376/sizes/o/in/photostream/"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hpmd.com/hpmd/personal/LTYMstories.nsf/links/289"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ifrc.org/en/news-and-media/news-stories/americas/haiti/haiti-red-cross-takes-to-the-airwave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eblogs.jupiterresearch.com/analysts/ask/"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inveneo.org/?q=haiti-links-grow"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jellyjules.com/?p=2656"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en.wikipedia.org/wiki/1989_Loma_Prieta_earthquake"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fastcompany.com/magazine/41/sternin.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istockphoto.com/stock-photo-4237972-funnel.php"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1989_Loma_Prieta_earthquak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edia.swissre.com/documents/sigma1_2011_en.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news.enorth.com.cn/system/2011/03/12/006109266.shtml"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avetheworldblog.files.wordpress.com/2009/10/2606613587_44ea042f60.jpg" TargetMode="External"/><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uncultured.com/"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www.microland.com/contact-us.php"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2</a:t>
            </a:fld>
            <a:endParaRPr lang="fr-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21</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hlinkClick r:id="rId3"/>
              </a:rPr>
              <a:t>http://news.yahoo.com/s/ap/ap_on_bi_ge/as_japan_earthquake_nuclear_crisis</a:t>
            </a:r>
            <a:endParaRPr lang="en-GB" smtClean="0"/>
          </a:p>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22</a:t>
            </a:fld>
            <a:endParaRPr lang="fr-CH"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33D00-A579-4515-B567-8DDE3E2BDBD0}" type="slidenum">
              <a:rPr lang="en-US"/>
              <a:pPr/>
              <a:t>23</a:t>
            </a:fld>
            <a:endParaRPr lang="en-US"/>
          </a:p>
        </p:txBody>
      </p:sp>
      <p:sp>
        <p:nvSpPr>
          <p:cNvPr id="708610" name="Rectangle 2"/>
          <p:cNvSpPr>
            <a:spLocks noGrp="1" noRot="1" noChangeAspect="1" noChangeArrowheads="1" noTextEdit="1"/>
          </p:cNvSpPr>
          <p:nvPr>
            <p:ph type="sldImg"/>
          </p:nvPr>
        </p:nvSpPr>
        <p:spPr>
          <a:xfrm>
            <a:off x="919163" y="746125"/>
            <a:ext cx="4960937" cy="3721100"/>
          </a:xfrm>
          <a:ln/>
        </p:spPr>
      </p:sp>
      <p:sp>
        <p:nvSpPr>
          <p:cNvPr id="708611" name="Rectangle 3"/>
          <p:cNvSpPr>
            <a:spLocks noGrp="1" noChangeArrowheads="1"/>
          </p:cNvSpPr>
          <p:nvPr>
            <p:ph type="body" idx="1"/>
          </p:nvPr>
        </p:nvSpPr>
        <p:spPr>
          <a:xfrm>
            <a:off x="906357" y="4714136"/>
            <a:ext cx="4984962" cy="4466648"/>
          </a:xfrm>
        </p:spPr>
        <p:txBody>
          <a:bodyPr/>
          <a:lstStyle/>
          <a:p>
            <a:r>
              <a:rPr lang="en-US" dirty="0"/>
              <a:t>Bangladesh cyclone:  3,000 fatalities in 2007 versus 138 000 in 1991 and 500,000 in 1970</a:t>
            </a:r>
          </a:p>
          <a:p>
            <a:r>
              <a:rPr lang="en-US" dirty="0"/>
              <a:t>Factor of 50-100 reduction due to advance evacuation of 3.2M people and stockpiles of relief supplies, i.e. disaster preparedness!  (see </a:t>
            </a:r>
            <a:r>
              <a:rPr lang="en-US" dirty="0">
                <a:hlinkClick r:id="rId3"/>
              </a:rPr>
              <a:t>http://fe4.news.re3.yahoo.com/s/time/20071119/wl_time/howbangladeshsurvivedthecyclone</a:t>
            </a:r>
            <a:r>
              <a:rPr lang="en-US"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Bangladesh cyclone:  3,000 fatalities in 2007 versus 138 000 in 1991 and 500,000 in 1970</a:t>
            </a:r>
          </a:p>
          <a:p>
            <a:r>
              <a:rPr lang="en-US" dirty="0" smtClean="0"/>
              <a:t>Factor of 50-100 reduction due to advance evacuation of 3.2M people and stockpiles of relief supplies, i.e. disaster preparedness!  (see </a:t>
            </a:r>
            <a:r>
              <a:rPr lang="en-US" dirty="0" smtClean="0">
                <a:hlinkClick r:id="rId3"/>
              </a:rPr>
              <a:t>http://fe4.news.re3.yahoo.com/s/time/20071119/wl_time/howbangladeshsurvivedthecyclone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24</a:t>
            </a:fld>
            <a:endParaRPr lang="fr-C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00763-A34D-4943-9ACA-7C9860B16150}" type="slidenum">
              <a:rPr lang="en-US"/>
              <a:pPr/>
              <a:t>25</a:t>
            </a:fld>
            <a:endParaRPr lang="en-US"/>
          </a:p>
        </p:txBody>
      </p:sp>
      <p:sp>
        <p:nvSpPr>
          <p:cNvPr id="706562" name="Rectangle 2"/>
          <p:cNvSpPr>
            <a:spLocks noGrp="1" noRot="1" noChangeAspect="1" noChangeArrowheads="1" noTextEdit="1"/>
          </p:cNvSpPr>
          <p:nvPr>
            <p:ph type="sldImg"/>
          </p:nvPr>
        </p:nvSpPr>
        <p:spPr>
          <a:xfrm>
            <a:off x="919163" y="746125"/>
            <a:ext cx="4960937" cy="3721100"/>
          </a:xfrm>
          <a:ln/>
        </p:spPr>
      </p:sp>
      <p:sp>
        <p:nvSpPr>
          <p:cNvPr id="706563" name="Rectangle 3"/>
          <p:cNvSpPr>
            <a:spLocks noGrp="1" noChangeArrowheads="1"/>
          </p:cNvSpPr>
          <p:nvPr>
            <p:ph type="body" idx="1"/>
          </p:nvPr>
        </p:nvSpPr>
        <p:spPr>
          <a:xfrm>
            <a:off x="906357" y="4714136"/>
            <a:ext cx="4984962" cy="4466648"/>
          </a:xfrm>
        </p:spPr>
        <p:txBody>
          <a:bodyPr/>
          <a:lstStyle/>
          <a:p>
            <a:r>
              <a:rPr lang="en-US"/>
              <a:t>For emergency response, time and volume are king; for development, cost and cost reign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3522B-9E8E-4880-B429-607E125C4EFD}" type="slidenum">
              <a:rPr lang="en-US"/>
              <a:pPr/>
              <a:t>26</a:t>
            </a:fld>
            <a:endParaRPr lang="en-US"/>
          </a:p>
        </p:txBody>
      </p:sp>
      <p:sp>
        <p:nvSpPr>
          <p:cNvPr id="714754" name="Rectangle 2"/>
          <p:cNvSpPr>
            <a:spLocks noGrp="1" noRot="1" noChangeAspect="1" noChangeArrowheads="1" noTextEdit="1"/>
          </p:cNvSpPr>
          <p:nvPr>
            <p:ph type="sldImg"/>
          </p:nvPr>
        </p:nvSpPr>
        <p:spPr>
          <a:xfrm>
            <a:off x="919163" y="746125"/>
            <a:ext cx="4960937" cy="3721100"/>
          </a:xfrm>
          <a:ln/>
        </p:spPr>
      </p:sp>
      <p:sp>
        <p:nvSpPr>
          <p:cNvPr id="714755" name="Rectangle 3"/>
          <p:cNvSpPr>
            <a:spLocks noGrp="1" noChangeArrowheads="1"/>
          </p:cNvSpPr>
          <p:nvPr>
            <p:ph type="body" idx="1"/>
          </p:nvPr>
        </p:nvSpPr>
        <p:spPr>
          <a:xfrm>
            <a:off x="906357" y="4714136"/>
            <a:ext cx="4984962" cy="4466648"/>
          </a:xfrm>
        </p:spPr>
        <p:txBody>
          <a:bodyPr/>
          <a:lstStyle/>
          <a:p>
            <a:r>
              <a:rPr lang="en-US" i="1">
                <a:solidFill>
                  <a:srgbClr val="FF0000"/>
                </a:solidFill>
              </a:rPr>
              <a:t>For development, operational budget planning happens first; competitive bids are &lt; 3 days due to relationships with suppliers; so often the same process for ER</a:t>
            </a:r>
          </a:p>
          <a:p>
            <a:pPr>
              <a:buFontTx/>
              <a:buChar cha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50092" y="9428125"/>
            <a:ext cx="2946065" cy="496835"/>
          </a:xfrm>
          <a:prstGeom prst="rect">
            <a:avLst/>
          </a:prstGeom>
          <a:noFill/>
          <a:ln w="9525">
            <a:noFill/>
            <a:miter lim="800000"/>
            <a:headEnd/>
            <a:tailEnd/>
          </a:ln>
        </p:spPr>
        <p:txBody>
          <a:bodyPr lIns="94227" tIns="47113" rIns="94227" bIns="47113" anchor="b"/>
          <a:lstStyle/>
          <a:p>
            <a:pPr algn="r" defTabSz="942975"/>
            <a:fld id="{C4F9FFB5-C6BE-498E-9350-43F645596842}" type="slidenum">
              <a:rPr lang="en-US" sz="1200">
                <a:latin typeface="Times New Roman" pitchFamily="18" charset="0"/>
              </a:rPr>
              <a:pPr algn="r" defTabSz="942975"/>
              <a:t>27</a:t>
            </a:fld>
            <a:endParaRPr lang="en-US" sz="120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679160" y="4714902"/>
            <a:ext cx="5439355" cy="4466483"/>
          </a:xfrm>
        </p:spPr>
        <p:txBody>
          <a:bodyPr lIns="94227" tIns="47113" rIns="94227" bIns="47113"/>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http://voices.washingtonpost.com/blog-post/tsuna.JPG</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28</a:t>
            </a:fld>
            <a:endParaRPr lang="fr-CH"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29</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http://online.wsj.com/article/SB10001424052970204138204576598942105167646.html?mod=ITP_review_0#articleTabs%3Darticle%26project%3DEARTHQUAKE_TWEETMAP1109</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30</a:t>
            </a:fld>
            <a:endParaRPr lang="fr-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4</a:t>
            </a:fld>
            <a:endParaRPr lang="fr-CH"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8185A9-A9AA-45CE-83FD-1E7F52D19912}"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8185A9-A9AA-45CE-83FD-1E7F52D19912}"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33</a:t>
            </a:fld>
            <a:endParaRPr lang="fr-CH"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GB" dirty="0" smtClean="0"/>
              <a:t>Relevance: Fast information is not the same as actionable information. Hearing about an earthquake on Twitter before it shows up on the website of the US Geological service is interesting, but does not help to prepare the response.</a:t>
            </a:r>
          </a:p>
          <a:p>
            <a:pPr eaLnBrk="1" hangingPunct="1"/>
            <a:endParaRPr lang="en-GB" dirty="0" smtClean="0"/>
          </a:p>
          <a:p>
            <a:pPr eaLnBrk="1" hangingPunct="1"/>
            <a:r>
              <a:rPr lang="en-GB" dirty="0" smtClean="0"/>
              <a:t>Access: In a first aid course you learn that the person who shouts the loudest is not the one you should necessarily focus on first. The priority is the unconscious person lying next to him. In a similar way we have to ask us whether the people tweeting after a disaster are always the ones who need help most urgently, particularly in a large scale disaster that requires response in a systematic, large scale way and cannot always respond to individual cries for </a:t>
            </a:r>
            <a:r>
              <a:rPr lang="en-GB" dirty="0" err="1" smtClean="0"/>
              <a:t>for</a:t>
            </a:r>
            <a:r>
              <a:rPr lang="en-GB" dirty="0" smtClean="0"/>
              <a:t> example shelter or water. People buried under rubble are obviously a different matter.</a:t>
            </a:r>
          </a:p>
          <a:p>
            <a:pPr eaLnBrk="1" hangingPunct="1"/>
            <a:endParaRPr lang="en-GB" dirty="0" smtClean="0"/>
          </a:p>
          <a:p>
            <a:pPr eaLnBrk="1" hangingPunct="1"/>
            <a:endParaRPr lang="en-GB" dirty="0" smtClean="0"/>
          </a:p>
        </p:txBody>
      </p:sp>
      <p:sp>
        <p:nvSpPr>
          <p:cNvPr id="60420" name="Slide Number Placeholder 3"/>
          <p:cNvSpPr>
            <a:spLocks noGrp="1"/>
          </p:cNvSpPr>
          <p:nvPr>
            <p:ph type="sldNum" sz="quarter" idx="5"/>
          </p:nvPr>
        </p:nvSpPr>
        <p:spPr>
          <a:noFill/>
        </p:spPr>
        <p:txBody>
          <a:bodyPr/>
          <a:lstStyle/>
          <a:p>
            <a:pPr algn="r" rtl="0" fontAlgn="base">
              <a:spcBef>
                <a:spcPct val="0"/>
              </a:spcBef>
              <a:spcAft>
                <a:spcPct val="0"/>
              </a:spcAft>
            </a:pPr>
            <a:fld id="{6C16A236-E89C-498F-9348-3D6F765E7465}" type="slidenum">
              <a:rPr lang="fr-CH">
                <a:solidFill>
                  <a:prstClr val="black"/>
                </a:solidFill>
              </a:rPr>
              <a:pPr algn="r" rtl="0" fontAlgn="base">
                <a:spcBef>
                  <a:spcPct val="0"/>
                </a:spcBef>
                <a:spcAft>
                  <a:spcPct val="0"/>
                </a:spcAft>
              </a:pPr>
              <a:t>34</a:t>
            </a:fld>
            <a:endParaRPr lang="fr-CH"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GB" dirty="0" smtClean="0"/>
              <a:t>Relevance: Fast information is not the same as actionable information. Hearing about an earthquake on Twitter before it shows up on the website of the US Geological service is interesting, but does not help to prepare the response.</a:t>
            </a:r>
          </a:p>
          <a:p>
            <a:pPr eaLnBrk="1" hangingPunct="1"/>
            <a:endParaRPr lang="en-GB" dirty="0" smtClean="0"/>
          </a:p>
          <a:p>
            <a:pPr eaLnBrk="1" hangingPunct="1"/>
            <a:r>
              <a:rPr lang="en-GB" dirty="0" smtClean="0"/>
              <a:t>Access: In a first aid course you learn that the person who shouts the loudest is not the one you should necessarily focus on first. The priority is the unconscious person lying next to him. In a similar way we have to ask us whether the people tweeting after a disaster are always the ones who need help most urgently, particularly in a large scale disaster that requires response in a systematic, large scale way and cannot always respond to individual cries for </a:t>
            </a:r>
            <a:r>
              <a:rPr lang="en-GB" dirty="0" err="1" smtClean="0"/>
              <a:t>for</a:t>
            </a:r>
            <a:r>
              <a:rPr lang="en-GB" dirty="0" smtClean="0"/>
              <a:t> example shelter or water. People buried under rubble are obviously a different matter.</a:t>
            </a:r>
          </a:p>
          <a:p>
            <a:pPr eaLnBrk="1" hangingPunct="1"/>
            <a:endParaRPr lang="en-GB" dirty="0" smtClean="0"/>
          </a:p>
          <a:p>
            <a:pPr eaLnBrk="1" hangingPunct="1"/>
            <a:endParaRPr lang="en-GB" dirty="0" smtClean="0"/>
          </a:p>
        </p:txBody>
      </p:sp>
      <p:sp>
        <p:nvSpPr>
          <p:cNvPr id="60420" name="Slide Number Placeholder 3"/>
          <p:cNvSpPr>
            <a:spLocks noGrp="1"/>
          </p:cNvSpPr>
          <p:nvPr>
            <p:ph type="sldNum" sz="quarter" idx="5"/>
          </p:nvPr>
        </p:nvSpPr>
        <p:spPr>
          <a:noFill/>
        </p:spPr>
        <p:txBody>
          <a:bodyPr/>
          <a:lstStyle/>
          <a:p>
            <a:pPr algn="r" rtl="0" fontAlgn="base">
              <a:spcBef>
                <a:spcPct val="0"/>
              </a:spcBef>
              <a:spcAft>
                <a:spcPct val="0"/>
              </a:spcAft>
            </a:pPr>
            <a:fld id="{6C16A236-E89C-498F-9348-3D6F765E7465}" type="slidenum">
              <a:rPr lang="fr-CH">
                <a:solidFill>
                  <a:prstClr val="black"/>
                </a:solidFill>
              </a:rPr>
              <a:pPr algn="r" rtl="0" fontAlgn="base">
                <a:spcBef>
                  <a:spcPct val="0"/>
                </a:spcBef>
                <a:spcAft>
                  <a:spcPct val="0"/>
                </a:spcAft>
              </a:pPr>
              <a:t>35</a:t>
            </a:fld>
            <a:endParaRPr lang="fr-CH"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37</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hlinkClick r:id="rId3"/>
              </a:rPr>
              <a:t>http://www.flickr.com/photos/islandspice/290682376/sizes/o/in/photostream/</a:t>
            </a:r>
            <a:endParaRPr lang="en-US" dirty="0" smtClean="0"/>
          </a:p>
          <a:p>
            <a:pPr rtl="0"/>
            <a:endParaRPr lang="en-US" sz="1200" kern="1200" baseline="0" dirty="0" smtClean="0">
              <a:solidFill>
                <a:schemeClr val="tx1"/>
              </a:solidFill>
              <a:latin typeface="Arial" charset="0"/>
              <a:ea typeface="+mn-ea"/>
              <a:cs typeface="Arial" charset="0"/>
            </a:endParaRPr>
          </a:p>
          <a:p>
            <a:pPr rtl="0"/>
            <a:r>
              <a:rPr lang="en-US" sz="1200" kern="1200" baseline="0" dirty="0" smtClean="0">
                <a:solidFill>
                  <a:schemeClr val="tx1"/>
                </a:solidFill>
                <a:latin typeface="Arial" charset="0"/>
                <a:ea typeface="+mn-ea"/>
                <a:cs typeface="Arial" charset="0"/>
              </a:rPr>
              <a:t>“The traffic in Cairo is, by western standards, insane.  There are few traffic lights in the city, and no one pays any attention to them.  The painted lines on the street and highways are at best guidelines; if four cars can fit in three lanes, they do.  One evening in Cairo we parked near the edge of the old city and walked to dinner.  At the first main street, we experienced the drivers of Egypt, up close and personal.  How were we ever going to cross this street?  My New York instincts were to look for a gap in the traffic, and run for it.  But there were no gaps.</a:t>
            </a:r>
          </a:p>
          <a:p>
            <a:pPr rtl="0"/>
            <a:endParaRPr lang="en-US" sz="1200" kern="1200" baseline="0" dirty="0" smtClean="0">
              <a:solidFill>
                <a:schemeClr val="tx1"/>
              </a:solidFill>
              <a:latin typeface="Arial" charset="0"/>
              <a:ea typeface="+mn-ea"/>
              <a:cs typeface="Arial" charset="0"/>
            </a:endParaRPr>
          </a:p>
          <a:p>
            <a:pPr rtl="0"/>
            <a:r>
              <a:rPr lang="en-US" sz="1200" kern="1200" baseline="0" dirty="0" smtClean="0">
                <a:solidFill>
                  <a:schemeClr val="tx1"/>
                </a:solidFill>
                <a:latin typeface="Arial" charset="0"/>
                <a:ea typeface="+mn-ea"/>
                <a:cs typeface="Arial" charset="0"/>
              </a:rPr>
              <a:t>Though I was the boss, Farouk took charge.  "Hold my hands," he said,  "follow my lead, and don't look!"  It was a strange experience, a throw-back to early childhood, grabbing Dad's hand before crossing the street; depending on him to get us safely across.  "Go now," he said, taking five steps forward and stopping, then five more.  Cars were swerving around us like a river around three rocks.  "Hold on," he admonished, "do what I say; now go."  In a dance I did not understand, he guided across the sea of chaos, to the other side.</a:t>
            </a:r>
          </a:p>
          <a:p>
            <a:pPr rtl="0"/>
            <a:endParaRPr lang="en-US" sz="1200" kern="1200" baseline="0" dirty="0" smtClean="0">
              <a:solidFill>
                <a:schemeClr val="tx1"/>
              </a:solidFill>
              <a:latin typeface="Arial" charset="0"/>
              <a:ea typeface="+mn-ea"/>
              <a:cs typeface="Arial" charset="0"/>
            </a:endParaRPr>
          </a:p>
          <a:p>
            <a:pPr rtl="0"/>
            <a:r>
              <a:rPr lang="en-US" sz="1200" kern="1200" baseline="0" dirty="0" smtClean="0">
                <a:solidFill>
                  <a:schemeClr val="tx1"/>
                </a:solidFill>
                <a:latin typeface="Arial" charset="0"/>
                <a:ea typeface="+mn-ea"/>
                <a:cs typeface="Arial" charset="0"/>
              </a:rPr>
              <a:t>When we caught our breath, and heart rates slowed down, I asked him how he got us across.  In New York, we would have been killed.  But these were Cairo rules.  "When you step out," he said, "the drivers must take responsibility not to hit you."   "...but you need to know when to step out," he added.</a:t>
            </a:r>
          </a:p>
          <a:p>
            <a:pPr rtl="0"/>
            <a:endParaRPr lang="en-US" sz="1200" kern="1200" baseline="0" dirty="0" smtClean="0">
              <a:solidFill>
                <a:schemeClr val="tx1"/>
              </a:solidFill>
              <a:latin typeface="Arial" charset="0"/>
              <a:ea typeface="+mn-ea"/>
              <a:cs typeface="Arial" charset="0"/>
            </a:endParaRPr>
          </a:p>
          <a:p>
            <a:pPr rtl="0"/>
            <a:r>
              <a:rPr lang="en-US" sz="1200" kern="1200" baseline="0" dirty="0" smtClean="0">
                <a:solidFill>
                  <a:schemeClr val="tx1"/>
                </a:solidFill>
                <a:latin typeface="Arial" charset="0"/>
                <a:ea typeface="+mn-ea"/>
                <a:cs typeface="Arial" charset="0"/>
              </a:rPr>
              <a:t>This story was a lesson I'll never forget, precisely because I needed to forget.  I had to put aside my experience and preconceived notions of how to cross a busy street, and trust someone else to guide me through their country's rules.  Letting others lead you and teach you is part of becoming a good leader.  It is especially true of learning about other cultures--we will never get it as well as those who have it in their blood.  This also applies to our areas of expertise.  Sometimes we need to let others teach us.” --</a:t>
            </a:r>
            <a:r>
              <a:rPr lang="en-US" dirty="0" smtClean="0">
                <a:hlinkClick r:id="rId4"/>
              </a:rPr>
              <a:t>http://www.hpmd.com/hpmd/personal/LTYMstories.nsf/links/289</a:t>
            </a:r>
            <a:endParaRPr lang="en-US" sz="1200"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D2C2273A-3F39-494D-9EBA-90DF4A52B3C0}" type="slidenum">
              <a:rPr lang="en-US" smtClean="0"/>
              <a:pPr>
                <a:defRPr/>
              </a:pPr>
              <a:t>38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defTabSz="931134"/>
            <a:r>
              <a:rPr lang="en-US" sz="1000" dirty="0" smtClean="0"/>
              <a:t>TERA = </a:t>
            </a:r>
            <a:r>
              <a:rPr lang="es-ES" sz="1000" dirty="0" smtClean="0">
                <a:ln w="18415" cmpd="sng">
                  <a:solidFill>
                    <a:schemeClr val="bg1">
                      <a:lumMod val="65000"/>
                    </a:schemeClr>
                  </a:solidFill>
                  <a:prstDash val="solid"/>
                </a:ln>
                <a:effectLst>
                  <a:outerShdw blurRad="63500" dir="3600000" algn="tl" rotWithShape="0">
                    <a:srgbClr val="000000">
                      <a:alpha val="70000"/>
                    </a:srgbClr>
                  </a:outerShdw>
                </a:effectLst>
              </a:rPr>
              <a:t>TRILOGY EMERGENCY RESPONSE APPLICATION</a:t>
            </a:r>
          </a:p>
          <a:p>
            <a:pPr defTabSz="931134"/>
            <a:r>
              <a:rPr lang="es-ES" sz="1000" dirty="0" err="1" smtClean="0">
                <a:ln w="18415" cmpd="sng">
                  <a:solidFill>
                    <a:schemeClr val="bg1">
                      <a:lumMod val="65000"/>
                    </a:schemeClr>
                  </a:solidFill>
                  <a:prstDash val="solid"/>
                </a:ln>
                <a:effectLst>
                  <a:outerShdw blurRad="63500" dir="3600000" algn="tl" rotWithShape="0">
                    <a:srgbClr val="000000">
                      <a:alpha val="70000"/>
                    </a:srgbClr>
                  </a:outerShdw>
                </a:effectLst>
              </a:rPr>
              <a:t>See</a:t>
            </a:r>
            <a:r>
              <a:rPr lang="es-ES" sz="1000" dirty="0" smtClean="0">
                <a:ln w="18415" cmpd="sng">
                  <a:solidFill>
                    <a:schemeClr val="bg1">
                      <a:lumMod val="65000"/>
                    </a:schemeClr>
                  </a:solidFill>
                  <a:prstDash val="solid"/>
                </a:ln>
                <a:effectLst>
                  <a:outerShdw blurRad="63500" dir="3600000" algn="tl" rotWithShape="0">
                    <a:srgbClr val="000000">
                      <a:alpha val="70000"/>
                    </a:srgbClr>
                  </a:outerShdw>
                </a:effectLst>
              </a:rPr>
              <a:t> </a:t>
            </a:r>
            <a:r>
              <a:rPr lang="en-GB" sz="1000" dirty="0" smtClean="0">
                <a:hlinkClick r:id="rId3"/>
              </a:rPr>
              <a:t>http://www.ifrc.org/en/news-and-media/news-stories/americas/haiti/haiti-red-cross-takes-to-the-airwaves/</a:t>
            </a:r>
            <a:endParaRPr lang="en-US" sz="1000" dirty="0" smtClean="0"/>
          </a:p>
        </p:txBody>
      </p:sp>
      <p:sp>
        <p:nvSpPr>
          <p:cNvPr id="57348" name="Slide Number Placeholder 3"/>
          <p:cNvSpPr>
            <a:spLocks noGrp="1"/>
          </p:cNvSpPr>
          <p:nvPr>
            <p:ph type="sldNum" sz="quarter" idx="5"/>
          </p:nvPr>
        </p:nvSpPr>
        <p:spPr>
          <a:noFill/>
        </p:spPr>
        <p:txBody>
          <a:bodyPr/>
          <a:lstStyle/>
          <a:p>
            <a:fld id="{44F67A69-DAD4-4E7A-AD8D-6D0ADB042D2E}" type="slidenum">
              <a:rPr lang="fr-CH" smtClean="0"/>
              <a:pPr/>
              <a:t>39</a:t>
            </a:fld>
            <a:endParaRPr lang="fr-CH"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US" sz="1200" dirty="0" smtClean="0"/>
              <a:t>IFRC and Trilogy partnership: targeted SMS-based communications</a:t>
            </a:r>
          </a:p>
          <a:p>
            <a:pPr>
              <a:buFont typeface="Wingdings" pitchFamily="2" charset="2"/>
              <a:buChar char="Ø"/>
            </a:pPr>
            <a:r>
              <a:rPr lang="en-GB" sz="1200" dirty="0" smtClean="0"/>
              <a:t>6 million SMS sent during 7 days disaster preparedness campaign</a:t>
            </a:r>
          </a:p>
          <a:p>
            <a:pPr>
              <a:buFont typeface="Wingdings" pitchFamily="2" charset="2"/>
              <a:buChar char="Ø"/>
            </a:pPr>
            <a:r>
              <a:rPr lang="en-US" sz="1200" dirty="0" smtClean="0"/>
              <a:t>385,000 messages received per day in </a:t>
            </a:r>
            <a:r>
              <a:rPr lang="en-US" sz="1200" dirty="0" err="1" smtClean="0"/>
              <a:t>PaP</a:t>
            </a:r>
            <a:r>
              <a:rPr lang="en-US" sz="1200" dirty="0" smtClean="0"/>
              <a:t> &amp; </a:t>
            </a:r>
            <a:r>
              <a:rPr lang="en-US" sz="1200" dirty="0" err="1" smtClean="0"/>
              <a:t>Artibonite</a:t>
            </a:r>
            <a:endParaRPr lang="en-US" sz="1200" dirty="0" smtClean="0"/>
          </a:p>
          <a:p>
            <a:pPr>
              <a:buFont typeface="Wingdings" pitchFamily="2" charset="2"/>
              <a:buChar char="Ø"/>
            </a:pPr>
            <a:r>
              <a:rPr lang="en-GB" sz="1200" dirty="0" smtClean="0"/>
              <a:t>1.1 million "early warning" SMS ahead of hurricane Tomas storm surges</a:t>
            </a:r>
          </a:p>
          <a:p>
            <a:pPr>
              <a:buFont typeface="Wingdings" pitchFamily="2" charset="2"/>
              <a:buChar char="Ø"/>
            </a:pPr>
            <a:r>
              <a:rPr lang="en-GB" sz="1200" dirty="0" smtClean="0"/>
              <a:t>Cholera: 2.1 million public health SMS sent:</a:t>
            </a:r>
            <a:r>
              <a:rPr lang="en-US" sz="1200" dirty="0" smtClean="0"/>
              <a:t>*733 IVR info-base; 800,000 calls to IVR in September</a:t>
            </a:r>
          </a:p>
          <a:p>
            <a:pPr>
              <a:buFont typeface="Wingdings" pitchFamily="2" charset="2"/>
              <a:buChar char="Ø"/>
            </a:pPr>
            <a:r>
              <a:rPr lang="en-US" sz="1200" dirty="0" smtClean="0"/>
              <a:t>Survey potential</a:t>
            </a:r>
          </a:p>
          <a:p>
            <a:pPr>
              <a:buFont typeface="Wingdings" pitchFamily="2" charset="2"/>
              <a:buChar char="Ø"/>
            </a:pPr>
            <a:r>
              <a:rPr lang="en-US" sz="1200" u="sng" dirty="0" smtClean="0">
                <a:solidFill>
                  <a:srgbClr val="FF0000"/>
                </a:solidFill>
              </a:rPr>
              <a:t>Beneficiary</a:t>
            </a:r>
            <a:r>
              <a:rPr lang="en-US" sz="1200" dirty="0" smtClean="0">
                <a:solidFill>
                  <a:srgbClr val="FF0000"/>
                </a:solidFill>
              </a:rPr>
              <a:t> at the center of communications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40</a:t>
            </a:fld>
            <a:endParaRPr lang="fr-CH"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p>
        </p:txBody>
      </p:sp>
      <p:sp>
        <p:nvSpPr>
          <p:cNvPr id="92164" name="Slide Number Placeholder 3"/>
          <p:cNvSpPr>
            <a:spLocks noGrp="1"/>
          </p:cNvSpPr>
          <p:nvPr>
            <p:ph type="sldNum" sz="quarter" idx="5"/>
          </p:nvPr>
        </p:nvSpPr>
        <p:spPr>
          <a:noFill/>
        </p:spPr>
        <p:txBody>
          <a:bodyPr/>
          <a:lstStyle/>
          <a:p>
            <a:fld id="{47B1AAEE-DA2B-4A5A-8C18-EC0CF4CDF569}" type="slidenum">
              <a:rPr lang="en-US"/>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8</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203149-9600-4EB2-BAD9-2E0EE031D88A}" type="slidenum">
              <a:rPr lang="en-US"/>
              <a:pPr/>
              <a:t>42</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r>
              <a:rPr lang="en-US"/>
              <a:t>Masai Warrior at Ikelani Using Cell Phone, Jupiter research Blog, </a:t>
            </a:r>
            <a:r>
              <a:rPr lang="en-US">
                <a:hlinkClick r:id="rId3"/>
              </a:rPr>
              <a:t>Julie Ask</a:t>
            </a:r>
            <a:r>
              <a:rPr lang="en-US"/>
              <a:t>, October 06, 2006; http://weblogs.jupiterresearch.com/analysts/ask/archives/007174.html</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http://www.inveneo.org/?q=haiti-links-grow</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43</a:t>
            </a:fld>
            <a:endParaRPr lang="fr-CH"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45</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smtClean="0">
                <a:latin typeface="Arial" pitchFamily="34" charset="0"/>
              </a:rPr>
              <a:t>Robert Frost, “On a Tree Fallen Across the Road,” http://www.americanpoems.com/poets/robertfrost/12119</a:t>
            </a:r>
          </a:p>
          <a:p>
            <a:r>
              <a:rPr lang="en-US" smtClean="0">
                <a:latin typeface="Arial" pitchFamily="34" charset="0"/>
              </a:rPr>
              <a:t>http://oceanshaman.blogspot.com/2007/11/on-tree-fallen-across-road.html</a:t>
            </a:r>
          </a:p>
          <a:p>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DFEDA-1A0A-4F2C-8174-F0E45AA8F405}" type="slidenum">
              <a:rPr lang="en-US"/>
              <a:pPr/>
              <a:t>47</a:t>
            </a:fld>
            <a:endParaRPr lang="en-US"/>
          </a:p>
        </p:txBody>
      </p:sp>
      <p:sp>
        <p:nvSpPr>
          <p:cNvPr id="230402" name="Rectangle 2"/>
          <p:cNvSpPr>
            <a:spLocks noGrp="1" noRot="1" noChangeAspect="1" noChangeArrowheads="1" noTextEdit="1"/>
          </p:cNvSpPr>
          <p:nvPr>
            <p:ph type="sldImg"/>
          </p:nvPr>
        </p:nvSpPr>
        <p:spPr>
          <a:xfrm>
            <a:off x="915988" y="744538"/>
            <a:ext cx="4962525" cy="3722687"/>
          </a:xfrm>
          <a:ln/>
        </p:spPr>
      </p:sp>
      <p:sp>
        <p:nvSpPr>
          <p:cNvPr id="23040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009999"/>
                </a:solidFill>
                <a:latin typeface="Arial" charset="0"/>
              </a:rPr>
              <a:t>NGO – Nongovernmental Organization (nonprofit, charity, social sector)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smtClean="0">
              <a:latin typeface="Arial" charset="0"/>
            </a:endParaRPr>
          </a:p>
        </p:txBody>
      </p:sp>
      <p:sp>
        <p:nvSpPr>
          <p:cNvPr id="4" name="Slide Number Placeholder 3"/>
          <p:cNvSpPr>
            <a:spLocks noGrp="1"/>
          </p:cNvSpPr>
          <p:nvPr>
            <p:ph type="sldNum" sz="quarter" idx="10"/>
          </p:nvPr>
        </p:nvSpPr>
        <p:spPr/>
        <p:txBody>
          <a:bodyPr/>
          <a:lstStyle/>
          <a:p>
            <a:pPr>
              <a:defRPr/>
            </a:pPr>
            <a:fld id="{3AF1FE67-47D5-479C-BA62-7137BD9ECA69}" type="slidenum">
              <a:rPr lang="en-US" smtClean="0"/>
              <a:pPr>
                <a:defRPr/>
              </a:pPr>
              <a:t>48</a:t>
            </a:fld>
            <a:endParaRPr lang="en-US"/>
          </a:p>
        </p:txBody>
      </p:sp>
    </p:spTree>
    <p:extLst>
      <p:ext uri="{BB962C8B-B14F-4D97-AF65-F5344CB8AC3E}">
        <p14:creationId xmlns="" xmlns:p14="http://schemas.microsoft.com/office/powerpoint/2010/main" val="3082352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79160" y="4714902"/>
            <a:ext cx="5439355" cy="4466483"/>
          </a:xfrm>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
        <p:nvSpPr>
          <p:cNvPr id="95236" name="Slide Number Placeholder 3"/>
          <p:cNvSpPr>
            <a:spLocks noGrp="1"/>
          </p:cNvSpPr>
          <p:nvPr>
            <p:ph type="sldNum" sz="quarter" idx="5"/>
          </p:nvPr>
        </p:nvSpPr>
        <p:spPr>
          <a:noFill/>
        </p:spPr>
        <p:txBody>
          <a:bodyPr/>
          <a:lstStyle/>
          <a:p>
            <a:fld id="{007DE8A9-DDAA-427E-AA6A-6870AE44968D}" type="slidenum">
              <a:rPr lang="en-US"/>
              <a:pPr/>
              <a:t>50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98A46-C163-46E8-80C2-B19326D3C1BA}" type="slidenum">
              <a:rPr lang="en-US"/>
              <a:pPr/>
              <a:t>51</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53</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 </a:t>
            </a:r>
            <a:r>
              <a:rPr lang="en-US" dirty="0" smtClean="0">
                <a:hlinkClick r:id="rId3"/>
              </a:rPr>
              <a:t>http://jellyjules.com/?p=2656</a:t>
            </a:r>
            <a:endParaRPr lang="en-US" dirty="0" smtClean="0"/>
          </a:p>
          <a:p>
            <a:r>
              <a:rPr lang="en-US" dirty="0" smtClean="0">
                <a:hlinkClick r:id="rId4"/>
              </a:rPr>
              <a:t>http://en.wikipedia.org/wiki/1989_Loma_Prieta_earthquake</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9</a:t>
            </a:fld>
            <a:endParaRPr lang="fr-CH"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800" smtClean="0">
                <a:ea typeface="ＭＳ Ｐゴシック" pitchFamily="34" charset="-128"/>
              </a:rPr>
              <a:t>See the Fast Company article on Jerry’s work, “Positive Deviant,” by David Dorsey, November 30, 2000; here: </a:t>
            </a:r>
            <a:r>
              <a:rPr lang="en-US" sz="800" u="sng" smtClean="0">
                <a:ea typeface="ＭＳ Ｐゴシック" pitchFamily="34" charset="-128"/>
                <a:hlinkClick r:id="rId3"/>
              </a:rPr>
              <a:t>http://www.fastcompany.com/magazine/41/sternin.html</a:t>
            </a:r>
            <a:r>
              <a:rPr lang="en-US" sz="800" smtClean="0">
                <a:ea typeface="ＭＳ Ｐゴシック" pitchFamily="34" charset="-128"/>
              </a:rPr>
              <a:t> </a:t>
            </a:r>
          </a:p>
          <a:p>
            <a:pPr eaLnBrk="1" hangingPunct="1"/>
            <a:r>
              <a:rPr lang="en-US" sz="800" smtClean="0">
                <a:ea typeface="ＭＳ Ｐゴシック" pitchFamily="34" charset="-128"/>
              </a:rPr>
              <a:t>Richard Tanner Pascale &amp; Jerry Sternin, “Your Company’s Secret Change Agents,” Harvard Business Review, May, 2005.</a:t>
            </a:r>
          </a:p>
          <a:p>
            <a:pPr eaLnBrk="1" hangingPunct="1"/>
            <a:r>
              <a:rPr lang="en-US" sz="800" smtClean="0">
                <a:ea typeface="ＭＳ Ｐゴシック" pitchFamily="34" charset="-128"/>
              </a:rPr>
              <a:t>“Positive Deviant,” Fast Company.</a:t>
            </a:r>
          </a:p>
        </p:txBody>
      </p:sp>
      <p:sp>
        <p:nvSpPr>
          <p:cNvPr id="75780" name="Slide Number Placeholder 3"/>
          <p:cNvSpPr>
            <a:spLocks noGrp="1"/>
          </p:cNvSpPr>
          <p:nvPr>
            <p:ph type="sldNum" sz="quarter" idx="5"/>
          </p:nvPr>
        </p:nvSpPr>
        <p:spPr bwMode="auto">
          <a:noFill/>
          <a:ln>
            <a:miter lim="800000"/>
            <a:headEnd/>
            <a:tailEnd/>
          </a:ln>
        </p:spPr>
        <p:txBody>
          <a:bodyPr/>
          <a:lstStyle/>
          <a:p>
            <a:fld id="{D4E85AFE-0FBF-40B8-BB5B-2176058563B7}" type="slidenum">
              <a:rPr lang="en-US" smtClean="0">
                <a:latin typeface="Lucida Grande"/>
                <a:ea typeface="ヒラギノ角ゴ ProN W3"/>
                <a:cs typeface="ヒラギノ角ゴ ProN W3"/>
                <a:sym typeface="Lucida Grande"/>
              </a:rPr>
              <a:pPr/>
              <a:t>54</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76804" name="Slide Number Placeholder 3"/>
          <p:cNvSpPr>
            <a:spLocks noGrp="1"/>
          </p:cNvSpPr>
          <p:nvPr>
            <p:ph type="sldNum" sz="quarter" idx="5"/>
          </p:nvPr>
        </p:nvSpPr>
        <p:spPr bwMode="auto">
          <a:noFill/>
          <a:ln>
            <a:miter lim="800000"/>
            <a:headEnd/>
            <a:tailEnd/>
          </a:ln>
        </p:spPr>
        <p:txBody>
          <a:bodyPr/>
          <a:lstStyle/>
          <a:p>
            <a:fld id="{8889C146-6894-4A6E-ACC7-9944509A4660}" type="slidenum">
              <a:rPr lang="en-US" smtClean="0">
                <a:latin typeface="Lucida Grande"/>
                <a:ea typeface="ヒラギノ角ゴ ProN W3"/>
                <a:cs typeface="ヒラギノ角ゴ ProN W3"/>
                <a:sym typeface="Lucida Grande"/>
              </a:rPr>
              <a:pPr/>
              <a:t>55</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B5248E75-385F-492B-A549-FE397AFAE8BC}" type="slidenum">
              <a:rPr lang="en-US" smtClean="0">
                <a:latin typeface="Lucida Grande"/>
                <a:ea typeface="ヒラギノ角ゴ ProN W3"/>
                <a:cs typeface="ヒラギノ角ゴ ProN W3"/>
                <a:sym typeface="Lucida Grande"/>
              </a:rPr>
              <a:pPr/>
              <a:t>56</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hlinkClick r:id="rId3"/>
              </a:rPr>
              <a:t>http://www.istockphoto.com/stock-photo-4237972-funnel.php</a:t>
            </a:r>
            <a:endParaRPr lang="en-GB" dirty="0"/>
          </a:p>
        </p:txBody>
      </p:sp>
      <p:sp>
        <p:nvSpPr>
          <p:cNvPr id="4" name="Slide Number Placeholder 3"/>
          <p:cNvSpPr>
            <a:spLocks noGrp="1"/>
          </p:cNvSpPr>
          <p:nvPr>
            <p:ph type="sldNum" sz="quarter" idx="10"/>
          </p:nvPr>
        </p:nvSpPr>
        <p:spPr/>
        <p:txBody>
          <a:bodyPr/>
          <a:lstStyle/>
          <a:p>
            <a:fld id="{27CE0CED-C9FC-4C42-8AD7-7E9A6B171AE0}" type="slidenum">
              <a:rPr lang="en-GB" smtClean="0"/>
              <a:pPr/>
              <a:t>57</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59</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A1DC0C77-8CD5-4A1C-9FCC-3BF6F4245570}" type="slidenum">
              <a:rPr lang="en-US" smtClean="0">
                <a:latin typeface="Lucida Grande"/>
                <a:ea typeface="ヒラギノ角ゴ ProN W3"/>
                <a:cs typeface="ヒラギノ角ゴ ProN W3"/>
                <a:sym typeface="Lucida Grande"/>
              </a:rPr>
              <a:pPr/>
              <a:t>61</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679161" y="4714902"/>
            <a:ext cx="5439355" cy="4466483"/>
          </a:xfrm>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65</a:t>
            </a:fld>
            <a:endParaRPr lang="fr-CH"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DCA1B-96F0-402D-8F18-B892B5AB4CE5}" type="slidenum">
              <a:rPr lang="en-US"/>
              <a:pPr/>
              <a:t>66</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79768" y="4715831"/>
            <a:ext cx="5438140" cy="4466649"/>
          </a:xfrm>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http://en.wikipedia.org/wiki/1989_Loma_Prieta_earthquake</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10</a:t>
            </a:fld>
            <a:endParaRPr lang="fr-CH"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78C2971-A8E4-43F0-8DE6-FE8EF137F40F}" type="slidenum">
              <a:rPr lang="en-GB" smtClean="0"/>
              <a:pPr/>
              <a:t>70</a:t>
            </a:fld>
            <a:endParaRPr lang="en-GB"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72</a:t>
            </a:fld>
            <a:endParaRPr lang="fr-CH"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925513" y="750888"/>
            <a:ext cx="4946650" cy="3709987"/>
          </a:xfrm>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927100" y="750888"/>
            <a:ext cx="4945063" cy="3709987"/>
          </a:xfrm>
          <a:ln/>
        </p:spPr>
      </p:sp>
      <p:sp>
        <p:nvSpPr>
          <p:cNvPr id="81923"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75</a:t>
            </a:fld>
            <a:endParaRPr lang="fr-CH"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B4DCEF-2AF3-4ED2-9EFF-B9443DB1D33A}" type="slidenum">
              <a:rPr lang="en-US"/>
              <a:pPr/>
              <a:t>76</a:t>
            </a:fld>
            <a:endParaRPr lang="en-US"/>
          </a:p>
        </p:txBody>
      </p:sp>
      <p:sp>
        <p:nvSpPr>
          <p:cNvPr id="601090" name="Rectangle 2"/>
          <p:cNvSpPr>
            <a:spLocks noGrp="1" noRot="1" noChangeAspect="1" noChangeArrowheads="1" noTextEdit="1"/>
          </p:cNvSpPr>
          <p:nvPr>
            <p:ph type="sldImg"/>
          </p:nvPr>
        </p:nvSpPr>
        <p:spPr>
          <a:xfrm>
            <a:off x="917575" y="744538"/>
            <a:ext cx="4962525" cy="3722687"/>
          </a:xfrm>
          <a:ln/>
        </p:spPr>
      </p:sp>
      <p:sp>
        <p:nvSpPr>
          <p:cNvPr id="601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12813" y="768350"/>
            <a:ext cx="4970462" cy="3729038"/>
          </a:xfrm>
          <a:ln/>
        </p:spPr>
      </p:sp>
      <p:sp>
        <p:nvSpPr>
          <p:cNvPr id="105475" name="Rectangle 3"/>
          <p:cNvSpPr>
            <a:spLocks noGrp="1" noChangeArrowheads="1"/>
          </p:cNvSpPr>
          <p:nvPr>
            <p:ph type="body" idx="1"/>
          </p:nvPr>
        </p:nvSpPr>
        <p:spPr>
          <a:xfrm>
            <a:off x="904028" y="4740079"/>
            <a:ext cx="4986582" cy="4414450"/>
          </a:xfrm>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920750" y="742950"/>
            <a:ext cx="4959350" cy="3721100"/>
          </a:xfrm>
          <a:ln/>
        </p:spPr>
      </p:sp>
      <p:sp>
        <p:nvSpPr>
          <p:cNvPr id="103427" name="Rectangle 3"/>
          <p:cNvSpPr>
            <a:spLocks noGrp="1" noChangeArrowheads="1"/>
          </p:cNvSpPr>
          <p:nvPr>
            <p:ph type="body" idx="1"/>
          </p:nvPr>
        </p:nvSpPr>
        <p:spPr>
          <a:xfrm>
            <a:off x="679160" y="4714902"/>
            <a:ext cx="5439355" cy="4468162"/>
          </a:xfrm>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xfrm>
            <a:off x="679160" y="4714902"/>
            <a:ext cx="5439355" cy="4466483"/>
          </a:xfrm>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80</a:t>
            </a:fld>
            <a:endParaRPr lang="fr-C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http://media.swissre.com/documents/sigma1_2011_en.pdf</a:t>
            </a:r>
            <a:r>
              <a:rPr lang="en-US" dirty="0" smtClean="0"/>
              <a:t>  Hurricanes Katrina, Rita,</a:t>
            </a:r>
            <a:r>
              <a:rPr lang="en-US" baseline="0" dirty="0" smtClean="0"/>
              <a:t> Wilma</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11</a:t>
            </a:fld>
            <a:endParaRPr lang="fr-CH"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Lining up to make a call in Japan,</a:t>
            </a:r>
            <a:r>
              <a:rPr lang="en-US" baseline="0" dirty="0" smtClean="0"/>
              <a:t> 13 Mar 2011</a:t>
            </a:r>
          </a:p>
          <a:p>
            <a:r>
              <a:rPr lang="en-US" dirty="0" smtClean="0">
                <a:hlinkClick r:id="rId3"/>
              </a:rPr>
              <a:t>http://news.enorth.com.cn/system/2011/03/12/006109266.shtml</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81</a:t>
            </a:fld>
            <a:endParaRPr lang="fr-CH"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82</a:t>
            </a:fld>
            <a:endParaRPr lang="fr-CH"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928688" y="750888"/>
            <a:ext cx="4941887" cy="3708400"/>
          </a:xfrm>
          <a:ln/>
        </p:spPr>
      </p:sp>
      <p:sp>
        <p:nvSpPr>
          <p:cNvPr id="54275" name="Rectangle 3"/>
          <p:cNvSpPr>
            <a:spLocks noGrp="1" noChangeArrowheads="1"/>
          </p:cNvSpPr>
          <p:nvPr>
            <p:ph type="body" idx="1"/>
          </p:nvPr>
        </p:nvSpPr>
        <p:spPr>
          <a:xfrm>
            <a:off x="906357" y="4713431"/>
            <a:ext cx="4984962" cy="4466987"/>
          </a:xfrm>
          <a:noFill/>
          <a:ln/>
        </p:spPr>
        <p:txBody>
          <a:bodyPr lIns="91375" tIns="44887" rIns="91375" bIns="44887"/>
          <a:lstStyle/>
          <a:p>
            <a:endParaRPr lang="en-US" smtClean="0">
              <a:latin typeface="Arial" pitchFamily="34" charset="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14BCA9A-7711-4664-A2E1-CF559AC98EC5}" type="slidenum">
              <a:rPr lang="en-US"/>
              <a:pPr/>
              <a:t>84</a:t>
            </a:fld>
            <a:endParaRPr lang="en-US"/>
          </a:p>
        </p:txBody>
      </p:sp>
      <p:sp>
        <p:nvSpPr>
          <p:cNvPr id="1037314" name="Rectangle 7"/>
          <p:cNvSpPr txBox="1">
            <a:spLocks noGrp="1" noChangeArrowheads="1"/>
          </p:cNvSpPr>
          <p:nvPr/>
        </p:nvSpPr>
        <p:spPr bwMode="auto">
          <a:xfrm>
            <a:off x="3850443" y="9428272"/>
            <a:ext cx="2945659" cy="496671"/>
          </a:xfrm>
          <a:prstGeom prst="rect">
            <a:avLst/>
          </a:prstGeom>
          <a:noFill/>
          <a:ln w="9525">
            <a:noFill/>
            <a:miter lim="800000"/>
            <a:headEnd/>
            <a:tailEnd/>
          </a:ln>
        </p:spPr>
        <p:txBody>
          <a:bodyPr lIns="92446" tIns="46223" rIns="92446" bIns="46223" anchor="b"/>
          <a:lstStyle/>
          <a:p>
            <a:pPr algn="r" defTabSz="923925"/>
            <a:fld id="{32DFBD4E-C898-41C9-BE3A-624ED8F7C60E}" type="slidenum">
              <a:rPr lang="en-US" sz="1200">
                <a:solidFill>
                  <a:schemeClr val="tx1"/>
                </a:solidFill>
                <a:latin typeface="Arial" charset="0"/>
              </a:rPr>
              <a:pPr algn="r" defTabSz="923925"/>
              <a:t>84</a:t>
            </a:fld>
            <a:endParaRPr lang="en-US" sz="1200">
              <a:solidFill>
                <a:schemeClr val="tx1"/>
              </a:solidFill>
              <a:latin typeface="Arial" charset="0"/>
            </a:endParaRPr>
          </a:p>
        </p:txBody>
      </p:sp>
      <p:sp>
        <p:nvSpPr>
          <p:cNvPr id="1037315" name="Rectangle 2"/>
          <p:cNvSpPr>
            <a:spLocks noGrp="1" noRot="1" noChangeAspect="1" noChangeArrowheads="1" noTextEdit="1"/>
          </p:cNvSpPr>
          <p:nvPr>
            <p:ph type="sldImg"/>
          </p:nvPr>
        </p:nvSpPr>
        <p:spPr>
          <a:xfrm>
            <a:off x="914400" y="769938"/>
            <a:ext cx="4967288" cy="3725862"/>
          </a:xfrm>
          <a:ln/>
        </p:spPr>
      </p:sp>
      <p:sp>
        <p:nvSpPr>
          <p:cNvPr id="1037316" name="Rectangle 3"/>
          <p:cNvSpPr>
            <a:spLocks noGrp="1" noChangeArrowheads="1"/>
          </p:cNvSpPr>
          <p:nvPr>
            <p:ph type="body" idx="1"/>
          </p:nvPr>
        </p:nvSpPr>
        <p:spPr>
          <a:xfrm>
            <a:off x="904784" y="4741259"/>
            <a:ext cx="4988109" cy="4414099"/>
          </a:xfrm>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2D8DFE-6234-4CCA-9204-49500D7D6643}" type="slidenum">
              <a:rPr lang="en-US"/>
              <a:pPr/>
              <a:t>85</a:t>
            </a:fld>
            <a:endParaRPr lang="en-US"/>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F2AB0B8-5B7D-4911-AD50-2501937C25DD}" type="slidenum">
              <a:rPr lang="en-US"/>
              <a:pPr/>
              <a:t>86</a:t>
            </a:fld>
            <a:endParaRPr lang="en-US"/>
          </a:p>
        </p:txBody>
      </p:sp>
      <p:sp>
        <p:nvSpPr>
          <p:cNvPr id="949250" name="Rectangle 7"/>
          <p:cNvSpPr txBox="1">
            <a:spLocks noGrp="1" noChangeArrowheads="1"/>
          </p:cNvSpPr>
          <p:nvPr/>
        </p:nvSpPr>
        <p:spPr bwMode="auto">
          <a:xfrm>
            <a:off x="3850443" y="9428272"/>
            <a:ext cx="2945659" cy="496671"/>
          </a:xfrm>
          <a:prstGeom prst="rect">
            <a:avLst/>
          </a:prstGeom>
          <a:noFill/>
          <a:ln w="9525">
            <a:noFill/>
            <a:miter lim="800000"/>
            <a:headEnd/>
            <a:tailEnd/>
          </a:ln>
        </p:spPr>
        <p:txBody>
          <a:bodyPr lIns="92446" tIns="46223" rIns="92446" bIns="46223" anchor="b"/>
          <a:lstStyle/>
          <a:p>
            <a:pPr algn="r" defTabSz="923925"/>
            <a:fld id="{93AD94A4-F0D9-4170-956B-A868D892895F}" type="slidenum">
              <a:rPr lang="en-US" sz="1200">
                <a:solidFill>
                  <a:schemeClr val="tx1"/>
                </a:solidFill>
                <a:latin typeface="Arial" charset="0"/>
              </a:rPr>
              <a:pPr algn="r" defTabSz="923925"/>
              <a:t>86</a:t>
            </a:fld>
            <a:endParaRPr lang="en-US" sz="1200">
              <a:solidFill>
                <a:schemeClr val="tx1"/>
              </a:solidFill>
              <a:latin typeface="Arial" charset="0"/>
            </a:endParaRPr>
          </a:p>
        </p:txBody>
      </p:sp>
      <p:sp>
        <p:nvSpPr>
          <p:cNvPr id="949251" name="Rectangle 2"/>
          <p:cNvSpPr>
            <a:spLocks noGrp="1" noRot="1" noChangeAspect="1" noChangeArrowheads="1" noTextEdit="1"/>
          </p:cNvSpPr>
          <p:nvPr>
            <p:ph type="sldImg"/>
          </p:nvPr>
        </p:nvSpPr>
        <p:spPr>
          <a:ln/>
        </p:spPr>
      </p:sp>
      <p:sp>
        <p:nvSpPr>
          <p:cNvPr id="949252"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8EA35A2-849B-4A7E-BEC8-6E2512AEB4F9}" type="slidenum">
              <a:rPr lang="en-US"/>
              <a:pPr/>
              <a:t>87</a:t>
            </a:fld>
            <a:endParaRPr lang="en-US"/>
          </a:p>
        </p:txBody>
      </p:sp>
      <p:sp>
        <p:nvSpPr>
          <p:cNvPr id="991234" name="Rectangle 7"/>
          <p:cNvSpPr txBox="1">
            <a:spLocks noGrp="1" noChangeArrowheads="1"/>
          </p:cNvSpPr>
          <p:nvPr/>
        </p:nvSpPr>
        <p:spPr bwMode="auto">
          <a:xfrm>
            <a:off x="3850443" y="9428272"/>
            <a:ext cx="2945659" cy="496671"/>
          </a:xfrm>
          <a:prstGeom prst="rect">
            <a:avLst/>
          </a:prstGeom>
          <a:noFill/>
          <a:ln w="9525">
            <a:noFill/>
            <a:miter lim="800000"/>
            <a:headEnd/>
            <a:tailEnd/>
          </a:ln>
        </p:spPr>
        <p:txBody>
          <a:bodyPr lIns="92446" tIns="46223" rIns="92446" bIns="46223" anchor="b"/>
          <a:lstStyle/>
          <a:p>
            <a:pPr algn="r" defTabSz="923925"/>
            <a:fld id="{72444395-52EF-4DB7-A563-BD10FF2A4C80}" type="slidenum">
              <a:rPr lang="en-US" sz="1200">
                <a:solidFill>
                  <a:schemeClr val="tx1"/>
                </a:solidFill>
                <a:latin typeface="Arial" charset="0"/>
              </a:rPr>
              <a:pPr algn="r" defTabSz="923925"/>
              <a:t>87</a:t>
            </a:fld>
            <a:endParaRPr lang="en-US" sz="1200">
              <a:solidFill>
                <a:schemeClr val="tx1"/>
              </a:solidFill>
              <a:latin typeface="Arial" charset="0"/>
            </a:endParaRPr>
          </a:p>
        </p:txBody>
      </p:sp>
      <p:sp>
        <p:nvSpPr>
          <p:cNvPr id="991235" name="Rectangle 2"/>
          <p:cNvSpPr>
            <a:spLocks noGrp="1" noRot="1" noChangeAspect="1" noChangeArrowheads="1" noTextEdit="1"/>
          </p:cNvSpPr>
          <p:nvPr>
            <p:ph type="sldImg"/>
          </p:nvPr>
        </p:nvSpPr>
        <p:spPr>
          <a:ln/>
        </p:spPr>
      </p:sp>
      <p:sp>
        <p:nvSpPr>
          <p:cNvPr id="99123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CD40EE-3620-4243-B590-823B87DCB081}" type="slidenum">
              <a:rPr lang="en-US"/>
              <a:pPr/>
              <a:t>88</a:t>
            </a:fld>
            <a:endParaRPr lang="en-US"/>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C800B-74A2-4F20-89D1-A7C70E32CAD4}" type="slidenum">
              <a:rPr lang="en-US"/>
              <a:pPr/>
              <a:t>89</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r>
              <a:rPr lang="en-US"/>
              <a:t>Quotes from Peter Dickenson, CIO at Mercy Corps, in an email of 5/27/08</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D2CF4-2D44-4928-8576-470BF353C52E}" type="slidenum">
              <a:rPr lang="en-US"/>
              <a:pPr/>
              <a:t>90</a:t>
            </a:fld>
            <a:endParaRPr lang="en-US"/>
          </a:p>
        </p:txBody>
      </p:sp>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9111A0D-FC72-4003-AE76-3563FA1C4DC0}" type="slidenum">
              <a:rPr lang="en-US"/>
              <a:pPr/>
              <a:t>12</a:t>
            </a:fld>
            <a:endParaRPr lang="en-US"/>
          </a:p>
        </p:txBody>
      </p:sp>
      <p:sp>
        <p:nvSpPr>
          <p:cNvPr id="700418" name="Rectangle 7"/>
          <p:cNvSpPr txBox="1">
            <a:spLocks noGrp="1" noChangeArrowheads="1"/>
          </p:cNvSpPr>
          <p:nvPr/>
        </p:nvSpPr>
        <p:spPr bwMode="auto">
          <a:xfrm>
            <a:off x="3850443" y="9428272"/>
            <a:ext cx="2945659" cy="496671"/>
          </a:xfrm>
          <a:prstGeom prst="rect">
            <a:avLst/>
          </a:prstGeom>
          <a:noFill/>
          <a:ln w="9525">
            <a:noFill/>
            <a:miter lim="800000"/>
            <a:headEnd/>
            <a:tailEnd/>
          </a:ln>
        </p:spPr>
        <p:txBody>
          <a:bodyPr lIns="92295" tIns="46147" rIns="92295" bIns="46147" anchor="b"/>
          <a:lstStyle/>
          <a:p>
            <a:pPr algn="r" defTabSz="923925"/>
            <a:fld id="{E903DC94-71C7-4C80-864B-CED0F74B3358}" type="slidenum">
              <a:rPr lang="en-US" sz="1200">
                <a:solidFill>
                  <a:schemeClr val="tx1"/>
                </a:solidFill>
                <a:latin typeface="Times New Roman" pitchFamily="18" charset="0"/>
              </a:rPr>
              <a:pPr algn="r" defTabSz="923925"/>
              <a:t>12</a:t>
            </a:fld>
            <a:endParaRPr lang="en-US" sz="1200">
              <a:solidFill>
                <a:schemeClr val="tx1"/>
              </a:solidFill>
              <a:latin typeface="Times New Roman" pitchFamily="18" charset="0"/>
            </a:endParaRPr>
          </a:p>
        </p:txBody>
      </p:sp>
      <p:sp>
        <p:nvSpPr>
          <p:cNvPr id="700419" name="Rectangle 2"/>
          <p:cNvSpPr>
            <a:spLocks noGrp="1" noRot="1" noChangeAspect="1" noChangeArrowheads="1" noTextEdit="1"/>
          </p:cNvSpPr>
          <p:nvPr>
            <p:ph type="sldImg"/>
          </p:nvPr>
        </p:nvSpPr>
        <p:spPr>
          <a:xfrm>
            <a:off x="919163" y="746125"/>
            <a:ext cx="4960937" cy="3721100"/>
          </a:xfrm>
          <a:ln/>
        </p:spPr>
      </p:sp>
      <p:sp>
        <p:nvSpPr>
          <p:cNvPr id="700420" name="Rectangle 3"/>
          <p:cNvSpPr>
            <a:spLocks noGrp="1" noChangeArrowheads="1"/>
          </p:cNvSpPr>
          <p:nvPr>
            <p:ph type="body" idx="1"/>
          </p:nvPr>
        </p:nvSpPr>
        <p:spPr>
          <a:xfrm>
            <a:off x="679768" y="4714136"/>
            <a:ext cx="5438140" cy="4466648"/>
          </a:xfrm>
        </p:spPr>
        <p:txBody>
          <a:bodyPr lIns="92295" tIns="46147" rIns="92295" bIns="46147"/>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A3EC7-7FD2-41C5-8522-08498841842D}" type="slidenum">
              <a:rPr lang="en-US"/>
              <a:pPr/>
              <a:t>91</a:t>
            </a:fld>
            <a:endParaRPr lang="en-US"/>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r>
              <a:rPr lang="en-US"/>
              <a:t>Call with Jackie Fenn, VP and Gartner Fellow, on Aug. 23, 2007</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92</a:t>
            </a:fld>
            <a:endParaRPr lang="fr-CH"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DE223-F132-4AF4-A2FD-5431A6B8BDB1}" type="slidenum">
              <a:rPr lang="en-US"/>
              <a:pPr/>
              <a:t>93</a:t>
            </a:fld>
            <a:endParaRPr lang="en-US"/>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r>
              <a:rPr lang="en-US"/>
              <a:t>http://stephenconnolly.files.wordpress.com/2007/06/300px-waynegretzky_oilers.jpg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FBB5-5E23-4B2D-9071-3EE38DB98ED7}" type="slidenum">
              <a:rPr lang="en-US"/>
              <a:pPr/>
              <a:t>94</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DA44442-46BD-47BC-9FB8-D05DA1F0DF51}" type="slidenum">
              <a:rPr lang="en-US"/>
              <a:pPr/>
              <a:t>95</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Gary Hamel interview, CIO Magazine, November 15, 2007, p. 50-55.</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r>
              <a:rPr lang="en-US" dirty="0" smtClean="0">
                <a:hlinkClick r:id="rId3"/>
              </a:rPr>
              <a:t>http://savetheworldblog.files.wordpress.com/2009/10/2606613587_44ea042f60.jpg</a:t>
            </a:r>
            <a:endParaRPr lang="en-US" u="sng" dirty="0" smtClean="0">
              <a:solidFill>
                <a:schemeClr val="tx1"/>
              </a:solidFill>
              <a:hlinkClick r:id="rId4"/>
            </a:endParaRPr>
          </a:p>
          <a:p>
            <a:pPr defTabSz="931134"/>
            <a:r>
              <a:rPr lang="en-US" dirty="0" smtClean="0"/>
              <a:t>See Shawn Ahmed’s YouTube</a:t>
            </a:r>
            <a:r>
              <a:rPr lang="en-US" baseline="0" dirty="0" smtClean="0"/>
              <a:t> site, here:  </a:t>
            </a:r>
            <a:r>
              <a:rPr lang="en-US" dirty="0" smtClean="0">
                <a:hlinkClick r:id="rId4"/>
              </a:rPr>
              <a:t>http://uncultured.com/</a:t>
            </a:r>
            <a:endParaRPr lang="en-US" dirty="0" smtClean="0"/>
          </a:p>
        </p:txBody>
      </p:sp>
      <p:sp>
        <p:nvSpPr>
          <p:cNvPr id="88068" name="Slide Number Placeholder 3"/>
          <p:cNvSpPr>
            <a:spLocks noGrp="1"/>
          </p:cNvSpPr>
          <p:nvPr>
            <p:ph type="sldNum" sz="quarter" idx="5"/>
          </p:nvPr>
        </p:nvSpPr>
        <p:spPr>
          <a:noFill/>
        </p:spPr>
        <p:txBody>
          <a:bodyPr/>
          <a:lstStyle/>
          <a:p>
            <a:fld id="{F4CC1CF4-71F0-4668-B716-C54941F2F80D}" type="slidenum">
              <a:rPr lang="en-US"/>
              <a:pPr/>
              <a:t>96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F1CCF-1B6B-426D-BD9E-8AC4C4F533C0}" type="slidenum">
              <a:rPr lang="en-US"/>
              <a:pPr/>
              <a:t>97</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http://www.microland.com/contact-us.php</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102</a:t>
            </a:fld>
            <a:endParaRPr lang="fr-CH"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78FDD-3196-4931-A767-07B5364FC3C7}" type="slidenum">
              <a:rPr lang="en-US"/>
              <a:pPr/>
              <a:t>103</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96DF7F88-84C2-409F-93BA-472EFA7367EA}" type="slidenum">
              <a:rPr lang="fr-CH" smtClean="0">
                <a:latin typeface="Lucida Grande"/>
                <a:ea typeface="ヒラギノ角ゴ ProN W3"/>
                <a:cs typeface="ヒラギノ角ゴ ProN W3"/>
                <a:sym typeface="Lucida Grande"/>
              </a:rPr>
              <a:pPr/>
              <a:t>104</a:t>
            </a:fld>
            <a:endParaRPr lang="fr-CH" smtClean="0">
              <a:latin typeface="Lucida Grande"/>
              <a:ea typeface="ヒラギノ角ゴ ProN W3"/>
              <a:cs typeface="ヒラギノ角ゴ ProN W3"/>
              <a:sym typeface="Lucida Grand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16CB4-04F5-4F12-84B4-89E58F3DF985}" type="slidenum">
              <a:rPr lang="en-US"/>
              <a:pPr/>
              <a:t>13</a:t>
            </a:fld>
            <a:endParaRPr lang="en-US"/>
          </a:p>
        </p:txBody>
      </p:sp>
      <p:sp>
        <p:nvSpPr>
          <p:cNvPr id="729090" name="Rectangle 2"/>
          <p:cNvSpPr>
            <a:spLocks noGrp="1" noRot="1" noChangeAspect="1" noChangeArrowheads="1" noTextEdit="1"/>
          </p:cNvSpPr>
          <p:nvPr>
            <p:ph type="sldImg"/>
          </p:nvPr>
        </p:nvSpPr>
        <p:spPr>
          <a:xfrm>
            <a:off x="917575" y="744538"/>
            <a:ext cx="4962525" cy="3722687"/>
          </a:xfrm>
          <a:ln/>
        </p:spPr>
      </p:sp>
      <p:sp>
        <p:nvSpPr>
          <p:cNvPr id="72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14</a:t>
            </a:fld>
            <a:endParaRPr lang="en-US" smtClean="0">
              <a:latin typeface="Lucida Grande"/>
              <a:ea typeface="ヒラギノ角ゴ ProN W3"/>
              <a:cs typeface="ヒラギノ角ゴ ProN W3"/>
              <a:sym typeface="Lucida Grand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Cover without photo">
    <p:spTree>
      <p:nvGrpSpPr>
        <p:cNvPr id="1" name=""/>
        <p:cNvGrpSpPr/>
        <p:nvPr/>
      </p:nvGrpSpPr>
      <p:grpSpPr>
        <a:xfrm>
          <a:off x="0" y="0"/>
          <a:ext cx="0" cy="0"/>
          <a:chOff x="0" y="0"/>
          <a:chExt cx="0" cy="0"/>
        </a:xfrm>
      </p:grpSpPr>
      <p:sp>
        <p:nvSpPr>
          <p:cNvPr id="4" name="Rectangle 3"/>
          <p:cNvSpPr/>
          <p:nvPr userDrawn="1"/>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userDrawn="1"/>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TextBox 7"/>
          <p:cNvSpPr txBox="1"/>
          <p:nvPr userDrawn="1"/>
        </p:nvSpPr>
        <p:spPr bwMode="auto">
          <a:xfrm>
            <a:off x="395536" y="694437"/>
            <a:ext cx="1152128" cy="646331"/>
          </a:xfrm>
          <a:prstGeom prst="rect">
            <a:avLst/>
          </a:prstGeom>
          <a:noFill/>
        </p:spPr>
        <p:txBody>
          <a:bodyPr wrap="square" lIns="0" tIns="0" rIns="0" bIns="0">
            <a:spAutoFit/>
          </a:bodyPr>
          <a:lstStyle/>
          <a:p>
            <a:pPr algn="ctr" fontAlgn="auto">
              <a:spcBef>
                <a:spcPts val="0"/>
              </a:spcBef>
              <a:spcAft>
                <a:spcPts val="0"/>
              </a:spcAft>
              <a:defRPr/>
            </a:pPr>
            <a:r>
              <a:rPr lang="en-US" sz="1400" dirty="0" smtClean="0">
                <a:solidFill>
                  <a:schemeClr val="bg1"/>
                </a:solidFill>
              </a:rPr>
              <a:t>Collaboration, Connections and Crisis</a:t>
            </a:r>
            <a:endParaRPr lang="en-US" sz="1400" b="1" dirty="0">
              <a:solidFill>
                <a:schemeClr val="bg1"/>
              </a:solidFill>
              <a:latin typeface="+mn-lt"/>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772816"/>
            <a:ext cx="8555038" cy="4156515"/>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553200"/>
            <a:chOff x="152400" y="-76200"/>
            <a:chExt cx="8991600" cy="655320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
        <p:nvSpPr>
          <p:cNvPr id="8" name="TextBox 13"/>
          <p:cNvSpPr txBox="1"/>
          <p:nvPr userDrawn="1"/>
        </p:nvSpPr>
        <p:spPr bwMode="auto">
          <a:xfrm>
            <a:off x="533400" y="574675"/>
            <a:ext cx="4724400" cy="3795911"/>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INFORMATION AND COMMUNICATION TECHNOLOGIES, PLEASE </a:t>
            </a:r>
            <a:r>
              <a:rPr lang="en-US" sz="2000" b="1" baseline="30000" dirty="0">
                <a:solidFill>
                  <a:srgbClr val="E8C7B0"/>
                </a:solidFill>
                <a:latin typeface="Calibri (Body)"/>
                <a:cs typeface="Calibri (Body)"/>
              </a:rPr>
              <a:t>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a:t>
            </a:r>
            <a:r>
              <a:rPr lang="en-US" sz="2000" b="1" baseline="30000" dirty="0" smtClean="0">
                <a:solidFill>
                  <a:srgbClr val="E8C7B0"/>
                </a:solidFill>
                <a:latin typeface="Calibri (Body)"/>
                <a:cs typeface="Calibri (Body)"/>
              </a:rPr>
              <a:t>ISD DEPARTMENT</a:t>
            </a:r>
            <a:endParaRPr lang="en-US" sz="2000" b="1" baseline="30000" dirty="0">
              <a:solidFill>
                <a:srgbClr val="E8C7B0"/>
              </a:solidFill>
              <a:latin typeface="Calibri (Body)"/>
              <a:cs typeface="Calibri (Body)"/>
            </a:endParaRPr>
          </a:p>
          <a:p>
            <a:pPr fontAlgn="auto">
              <a:spcBef>
                <a:spcPts val="0"/>
              </a:spcBef>
              <a:spcAft>
                <a:spcPts val="0"/>
              </a:spcAft>
              <a:defRPr/>
            </a:pPr>
            <a:r>
              <a:rPr lang="en-US" sz="2000" baseline="30000" dirty="0" smtClean="0">
                <a:solidFill>
                  <a:schemeClr val="bg1"/>
                </a:solidFill>
                <a:latin typeface="Calibri (Body)"/>
                <a:cs typeface="Calibri (Body)"/>
              </a:rPr>
              <a:t>NAME: EDWARD HAPP, GLOBAL CIO, </a:t>
            </a:r>
          </a:p>
          <a:p>
            <a:pPr fontAlgn="auto">
              <a:spcBef>
                <a:spcPts val="0"/>
              </a:spcBef>
              <a:spcAft>
                <a:spcPts val="0"/>
              </a:spcAft>
              <a:defRPr/>
            </a:pPr>
            <a:r>
              <a:rPr lang="en-US" sz="2000" baseline="30000" dirty="0" smtClean="0">
                <a:solidFill>
                  <a:schemeClr val="bg1"/>
                </a:solidFill>
                <a:latin typeface="Calibri (Body)"/>
                <a:cs typeface="Calibri (Body)"/>
              </a:rPr>
              <a:t>HEAD OF DEPARTMENT</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a:t>
            </a:r>
            <a:r>
              <a:rPr lang="en-US" sz="2000" b="1" baseline="30000" dirty="0" smtClean="0">
                <a:solidFill>
                  <a:schemeClr val="bg1"/>
                </a:solidFill>
                <a:latin typeface="Calibri (Body)"/>
                <a:cs typeface="Calibri (Body)"/>
              </a:rPr>
              <a:t>79 250 5558 (MOBILE)</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772816"/>
            <a:ext cx="8555038" cy="4156515"/>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FE3098E-3200-4BBE-95D5-1F110148BD32}" type="datetime1">
              <a:rPr lang="en-US"/>
              <a:pPr/>
              <a:t>10/17/2011</a:t>
            </a:fld>
            <a:endParaRPr lang="en-US"/>
          </a:p>
        </p:txBody>
      </p:sp>
      <p:sp>
        <p:nvSpPr>
          <p:cNvPr id="6" name="Footer Placeholder 5"/>
          <p:cNvSpPr>
            <a:spLocks noGrp="1"/>
          </p:cNvSpPr>
          <p:nvPr>
            <p:ph type="ftr" sz="quarter" idx="11"/>
          </p:nvPr>
        </p:nvSpPr>
        <p:spPr>
          <a:xfrm>
            <a:off x="3200400" y="6245225"/>
            <a:ext cx="2895600" cy="476250"/>
          </a:xfrm>
          <a:prstGeom prst="rect">
            <a:avLst/>
          </a:prstGeom>
        </p:spPr>
        <p:txBody>
          <a:bodyPr/>
          <a:lstStyle>
            <a:lvl1pPr>
              <a:defRPr/>
            </a:lvl1pPr>
          </a:lstStyle>
          <a:p>
            <a:endParaRPr lang="en-US"/>
          </a:p>
          <a:p>
            <a:r>
              <a:rPr lang="en-US"/>
              <a:t>The Power of Collaboration</a:t>
            </a:r>
            <a:endParaRPr lang="en-US" sz="1400" b="0" i="0">
              <a:solidFill>
                <a:schemeClr val="tx1"/>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7284ECE7-15B3-4985-92C6-20B726F3814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8263" y="7778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84288"/>
            <a:ext cx="3810000" cy="492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4288"/>
            <a:ext cx="3810000" cy="492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7162800" y="6324600"/>
            <a:ext cx="1905000" cy="457200"/>
          </a:xfrm>
          <a:prstGeom prst="rect">
            <a:avLst/>
          </a:prstGeom>
        </p:spPr>
        <p:txBody>
          <a:bodyPr/>
          <a:lstStyle>
            <a:lvl1pPr>
              <a:defRPr/>
            </a:lvl1pPr>
          </a:lstStyle>
          <a:p>
            <a:fld id="{A1F6D9B6-3C4D-4462-A1AA-645F7ED99FD5}" type="slidenum">
              <a:rPr lang="en-US"/>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772816"/>
            <a:ext cx="8555038" cy="4156515"/>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smtClean="0"/>
              <a:t>Click to edit Master title style</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A19CD7-8FC3-4E6D-8493-E48BCF470FA9}" type="datetimeFigureOut">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544CCB-36E5-442B-8E11-6FAEC19420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EC8587-3CB6-4029-B21D-E257B638C59F}" type="datetimeFigureOut">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E36052-873C-43C3-B4CD-B2DB903AD406}" type="slidenum">
              <a:rPr lang="en-US"/>
              <a:pPr>
                <a:defRPr/>
              </a:pPr>
              <a:t>‹#›</a:t>
            </a:fld>
            <a:endParaRPr lang="en-US"/>
          </a:p>
        </p:txBody>
      </p:sp>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DA1854-4EAB-4792-8F03-87F7CBE8D878}" type="datetimeFigureOut">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697EE6-6DBE-4C71-86E1-7A9E9787C9F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DA6C52-CCCD-43AA-AB3A-FFF3C91B5BCB}" type="datetimeFigureOut">
              <a:rPr lang="en-US"/>
              <a:pPr>
                <a:defRPr/>
              </a:pPr>
              <a:t>10/17/2011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96EB03-7EBF-45A9-A102-A06EACB1AF4B}" type="slidenum">
              <a:rPr lang="en-US"/>
              <a:pPr>
                <a:defRPr/>
              </a:pPr>
              <a:t>‹#›</a:t>
            </a:fld>
            <a:endParaRPr lang="en-US"/>
          </a:p>
        </p:txBody>
      </p:sp>
      <p:cxnSp>
        <p:nvCxnSpPr>
          <p:cNvPr id="8" name="Straight Connector 7"/>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9DE257-C154-4F39-8827-9D00706D3362}" type="datetimeFigureOut">
              <a:rPr lang="en-US"/>
              <a:pPr>
                <a:defRPr/>
              </a:pPr>
              <a:t>10/17/2011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8F7C1B-B379-4371-8B9B-B63C3389BBD9}" type="slidenum">
              <a:rPr lang="en-US"/>
              <a:pPr>
                <a:defRPr/>
              </a:pPr>
              <a:t>‹#›</a:t>
            </a:fld>
            <a:endParaRPr lang="en-US"/>
          </a:p>
        </p:txBody>
      </p:sp>
      <p:cxnSp>
        <p:nvCxnSpPr>
          <p:cNvPr id="10" name="Straight Connector 9"/>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E9418A-320E-43D4-8C5B-6584319E363E}" type="datetimeFigureOut">
              <a:rPr lang="en-US"/>
              <a:pPr>
                <a:defRPr/>
              </a:pPr>
              <a:t>10/17/2011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1C10B8-58F1-467A-8D5F-820DB04D71BB}" type="slidenum">
              <a:rPr lang="en-US"/>
              <a:pPr>
                <a:defRPr/>
              </a:pPr>
              <a:t>‹#›</a:t>
            </a:fld>
            <a:endParaRPr lang="en-US"/>
          </a:p>
        </p:txBody>
      </p:sp>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9A39FE-192D-4D51-9C0A-1922E7095E25}" type="datetimeFigureOut">
              <a:rPr lang="en-US"/>
              <a:pPr>
                <a:defRPr/>
              </a:pPr>
              <a:t>10/17/2011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4598D5-8D72-49E3-8130-2770FD46D47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B785CF-2DD8-4D74-BC59-D1AF5EC4FFF4}" type="datetimeFigureOut">
              <a:rPr lang="en-US"/>
              <a:pPr>
                <a:defRPr/>
              </a:pPr>
              <a:t>10/17/2011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DF680F-EBD8-435D-B5FB-881F4143A7E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6F1F7E-8392-403B-B69A-C8A07A84DE61}" type="datetimeFigureOut">
              <a:rPr lang="en-US"/>
              <a:pPr>
                <a:defRPr/>
              </a:pPr>
              <a:t>10/17/2011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CA349E-A4B1-4378-AB48-98CF5272E53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F6EE05-6131-43DF-858A-3BD9036B5B0B}" type="datetimeFigureOut">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A4615F-2838-45BC-BA9C-911FE01B5728}"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7F5B03-BDED-4F19-B80E-204E596C3BEF}" type="datetimeFigureOut">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AF39BA-6F4F-4A74-8948-703CE095EF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553200"/>
            <a:chOff x="152400" y="-76200"/>
            <a:chExt cx="8991600" cy="655320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13"/>
            <p:cNvSpPr txBox="1"/>
            <p:nvPr userDrawn="1"/>
          </p:nvSpPr>
          <p:spPr>
            <a:xfrm>
              <a:off x="533400" y="498475"/>
              <a:ext cx="4724400" cy="3795911"/>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INFORMATION AND COMMUNICATION TECHNOLOGIES, PLEASE </a:t>
              </a:r>
              <a:r>
                <a:rPr lang="en-US" sz="2000" b="1" baseline="30000" dirty="0">
                  <a:solidFill>
                    <a:srgbClr val="E8C7B0"/>
                  </a:solidFill>
                  <a:latin typeface="Calibri (Body)"/>
                  <a:cs typeface="Calibri (Body)"/>
                </a:rPr>
                <a:t>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a:t>
              </a:r>
              <a:r>
                <a:rPr lang="en-US" sz="2000" b="1" baseline="30000" dirty="0" smtClean="0">
                  <a:solidFill>
                    <a:srgbClr val="E8C7B0"/>
                  </a:solidFill>
                  <a:latin typeface="Calibri (Body)"/>
                  <a:cs typeface="Calibri (Body)"/>
                </a:rPr>
                <a:t>ISD DEPARTMENT</a:t>
              </a:r>
              <a:endParaRPr lang="en-US" sz="2000" b="1" baseline="30000" dirty="0">
                <a:solidFill>
                  <a:srgbClr val="E8C7B0"/>
                </a:solidFill>
                <a:latin typeface="Calibri (Body)"/>
                <a:cs typeface="Calibri (Body)"/>
              </a:endParaRPr>
            </a:p>
            <a:p>
              <a:pPr fontAlgn="auto">
                <a:spcBef>
                  <a:spcPts val="0"/>
                </a:spcBef>
                <a:spcAft>
                  <a:spcPts val="0"/>
                </a:spcAft>
                <a:defRPr/>
              </a:pPr>
              <a:r>
                <a:rPr lang="en-US" sz="2000" baseline="30000" dirty="0" smtClean="0">
                  <a:solidFill>
                    <a:schemeClr val="bg1"/>
                  </a:solidFill>
                  <a:latin typeface="Calibri (Body)"/>
                  <a:cs typeface="Calibri (Body)"/>
                </a:rPr>
                <a:t>NAME: EDWARD HAPP, GLOBAL CIO, </a:t>
              </a:r>
            </a:p>
            <a:p>
              <a:pPr fontAlgn="auto">
                <a:spcBef>
                  <a:spcPts val="0"/>
                </a:spcBef>
                <a:spcAft>
                  <a:spcPts val="0"/>
                </a:spcAft>
                <a:defRPr/>
              </a:pPr>
              <a:r>
                <a:rPr lang="en-US" sz="2000" baseline="30000" dirty="0" smtClean="0">
                  <a:solidFill>
                    <a:schemeClr val="bg1"/>
                  </a:solidFill>
                  <a:latin typeface="Calibri (Body)"/>
                  <a:cs typeface="Calibri (Body)"/>
                </a:rPr>
                <a:t>HEAD OF DEPARTMENT</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a:t>
              </a:r>
              <a:r>
                <a:rPr lang="en-US" sz="2000" b="1" baseline="30000" dirty="0" smtClean="0">
                  <a:solidFill>
                    <a:schemeClr val="bg1"/>
                  </a:solidFill>
                  <a:latin typeface="Calibri (Body)"/>
                  <a:cs typeface="Calibri (Body)"/>
                </a:rPr>
                <a:t>79 250 5558 (MOBILE)</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4"/>
          <p:cNvGrpSpPr>
            <a:grpSpLocks/>
          </p:cNvGrpSpPr>
          <p:nvPr/>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latin typeface="Arial" charset="0"/>
                <a:cs typeface="Arial" charset="0"/>
              </a:endParaRPr>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3"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3" name="Oval 12"/>
          <p:cNvSpPr/>
          <p:nvPr userDrawn="1"/>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userDrawn="1"/>
        </p:nvSpPr>
        <p:spPr bwMode="auto">
          <a:xfrm>
            <a:off x="395536" y="694437"/>
            <a:ext cx="1152128" cy="646331"/>
          </a:xfrm>
          <a:prstGeom prst="rect">
            <a:avLst/>
          </a:prstGeom>
          <a:noFill/>
        </p:spPr>
        <p:txBody>
          <a:bodyPr wrap="square" lIns="0" tIns="0" rIns="0" bIns="0">
            <a:spAutoFit/>
          </a:bodyPr>
          <a:lstStyle/>
          <a:p>
            <a:pPr algn="ctr" fontAlgn="auto">
              <a:spcBef>
                <a:spcPts val="0"/>
              </a:spcBef>
              <a:spcAft>
                <a:spcPts val="0"/>
              </a:spcAft>
              <a:defRPr/>
            </a:pPr>
            <a:r>
              <a:rPr lang="en-US" sz="1400" dirty="0" smtClean="0">
                <a:solidFill>
                  <a:schemeClr val="bg1"/>
                </a:solidFill>
              </a:rPr>
              <a:t>Collaboration, Computers and Crisis</a:t>
            </a:r>
            <a:endParaRPr lang="en-US" sz="1400" b="1" dirty="0">
              <a:solidFill>
                <a:schemeClr val="bg1"/>
              </a:solidFill>
              <a:latin typeface="+mn-lt"/>
              <a:cs typeface="Arial"/>
            </a:endParaRPr>
          </a:p>
        </p:txBody>
      </p:sp>
    </p:spTree>
  </p:cSld>
  <p:clrMap bg1="lt1" tx1="dk1" bg2="lt2" tx2="dk2" accent1="accent1" accent2="accent2" accent3="accent3" accent4="accent4" accent5="accent5" accent6="accent6" hlink="hlink" folHlink="folHlink"/>
  <p:sldLayoutIdLst>
    <p:sldLayoutId id="2147483697" r:id="rId1"/>
    <p:sldLayoutId id="2147483661" r:id="rId2"/>
    <p:sldLayoutId id="2147483662" r:id="rId3"/>
    <p:sldLayoutId id="2147483663" r:id="rId4"/>
    <p:sldLayoutId id="2147483664" r:id="rId5"/>
    <p:sldLayoutId id="2147483665" r:id="rId6"/>
    <p:sldLayoutId id="2147483666" r:id="rId7"/>
    <p:sldLayoutId id="2147483684" r:id="rId8"/>
    <p:sldLayoutId id="2147483668" r:id="rId9"/>
    <p:sldLayoutId id="2147483669" r:id="rId10"/>
    <p:sldLayoutId id="2147483670" r:id="rId11"/>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632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6" name="TextBox 5"/>
          <p:cNvSpPr txBox="1"/>
          <p:nvPr/>
        </p:nvSpPr>
        <p:spPr bwMode="auto">
          <a:xfrm>
            <a:off x="395536" y="548680"/>
            <a:ext cx="1152128" cy="861774"/>
          </a:xfrm>
          <a:prstGeom prst="rect">
            <a:avLst/>
          </a:prstGeom>
          <a:noFill/>
        </p:spPr>
        <p:txBody>
          <a:bodyPr wrap="square" lIns="0" tIns="0" rIns="0" bIns="0">
            <a:spAutoFit/>
          </a:bodyPr>
          <a:lstStyle/>
          <a:p>
            <a:pPr algn="ctr" fontAlgn="auto">
              <a:spcBef>
                <a:spcPts val="0"/>
              </a:spcBef>
              <a:spcAft>
                <a:spcPts val="0"/>
              </a:spcAft>
              <a:defRPr/>
            </a:pPr>
            <a:r>
              <a:rPr lang="en-US" sz="1400" b="1" dirty="0" smtClean="0">
                <a:solidFill>
                  <a:schemeClr val="bg1"/>
                </a:solidFill>
                <a:latin typeface="+mn-lt"/>
                <a:cs typeface="Arial"/>
              </a:rPr>
              <a:t>Two Kinds </a:t>
            </a:r>
          </a:p>
          <a:p>
            <a:pPr algn="ctr" fontAlgn="auto">
              <a:spcBef>
                <a:spcPts val="0"/>
              </a:spcBef>
              <a:spcAft>
                <a:spcPts val="0"/>
              </a:spcAft>
              <a:defRPr/>
            </a:pPr>
            <a:r>
              <a:rPr lang="en-US" sz="1400" b="1" dirty="0" smtClean="0">
                <a:solidFill>
                  <a:schemeClr val="bg1"/>
                </a:solidFill>
                <a:latin typeface="+mn-lt"/>
                <a:cs typeface="Arial"/>
              </a:rPr>
              <a:t>Of Two Kinds</a:t>
            </a:r>
          </a:p>
          <a:p>
            <a:pPr algn="ctr" fontAlgn="auto">
              <a:spcBef>
                <a:spcPts val="0"/>
              </a:spcBef>
              <a:spcAft>
                <a:spcPts val="0"/>
              </a:spcAft>
              <a:defRPr/>
            </a:pPr>
            <a:r>
              <a:rPr lang="en-US" sz="1400" b="1" dirty="0" smtClean="0">
                <a:solidFill>
                  <a:schemeClr val="bg1"/>
                </a:solidFill>
                <a:latin typeface="+mn-lt"/>
                <a:cs typeface="Arial"/>
              </a:rPr>
              <a:t>Of Social </a:t>
            </a:r>
          </a:p>
          <a:p>
            <a:pPr algn="ctr" fontAlgn="auto">
              <a:spcBef>
                <a:spcPts val="0"/>
              </a:spcBef>
              <a:spcAft>
                <a:spcPts val="0"/>
              </a:spcAft>
              <a:defRPr/>
            </a:pPr>
            <a:r>
              <a:rPr lang="en-US" sz="1400" b="1" dirty="0" smtClean="0">
                <a:solidFill>
                  <a:schemeClr val="bg1"/>
                </a:solidFill>
                <a:latin typeface="+mn-lt"/>
                <a:cs typeface="Arial"/>
              </a:rPr>
              <a:t>Media</a:t>
            </a:r>
            <a:endParaRPr lang="en-US" sz="1400" b="1" dirty="0">
              <a:solidFill>
                <a:schemeClr val="bg1"/>
              </a:solidFill>
              <a:latin typeface="+mn-lt"/>
              <a:cs typeface="Arial"/>
            </a:endParaRPr>
          </a:p>
        </p:txBody>
      </p:sp>
      <p:sp>
        <p:nvSpPr>
          <p:cNvPr id="8" name="Oval 7"/>
          <p:cNvSpPr/>
          <p:nvPr userDrawn="1"/>
        </p:nvSpPr>
        <p:spPr bwMode="auto">
          <a:xfrm>
            <a:off x="287189" y="296317"/>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userDrawn="1"/>
        </p:nvSpPr>
        <p:spPr bwMode="auto">
          <a:xfrm>
            <a:off x="395536" y="694437"/>
            <a:ext cx="1152128" cy="646331"/>
          </a:xfrm>
          <a:prstGeom prst="rect">
            <a:avLst/>
          </a:prstGeom>
          <a:noFill/>
        </p:spPr>
        <p:txBody>
          <a:bodyPr wrap="square" lIns="0" tIns="0" rIns="0" bIns="0">
            <a:spAutoFit/>
          </a:bodyPr>
          <a:lstStyle/>
          <a:p>
            <a:pPr algn="ctr" fontAlgn="auto">
              <a:spcBef>
                <a:spcPts val="0"/>
              </a:spcBef>
              <a:spcAft>
                <a:spcPts val="0"/>
              </a:spcAft>
              <a:defRPr/>
            </a:pPr>
            <a:r>
              <a:rPr lang="en-US" sz="1400" dirty="0" smtClean="0">
                <a:solidFill>
                  <a:schemeClr val="bg1"/>
                </a:solidFill>
              </a:rPr>
              <a:t>Collaboration, Connections</a:t>
            </a:r>
          </a:p>
          <a:p>
            <a:pPr algn="ctr" fontAlgn="auto">
              <a:spcBef>
                <a:spcPts val="0"/>
              </a:spcBef>
              <a:spcAft>
                <a:spcPts val="0"/>
              </a:spcAft>
              <a:defRPr/>
            </a:pPr>
            <a:r>
              <a:rPr lang="en-US" sz="1400" dirty="0" smtClean="0">
                <a:solidFill>
                  <a:schemeClr val="bg1"/>
                </a:solidFill>
              </a:rPr>
              <a:t>and Crisis</a:t>
            </a:r>
            <a:endParaRPr lang="en-US" sz="1400" b="1" dirty="0">
              <a:solidFill>
                <a:schemeClr val="bg1"/>
              </a:solidFill>
              <a:latin typeface="+mn-lt"/>
              <a:cs typeface="Aria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9" r:id="rId7"/>
    <p:sldLayoutId id="2147483680" r:id="rId8"/>
    <p:sldLayoutId id="2147483681" r:id="rId9"/>
    <p:sldLayoutId id="2147483722" r:id="rId10"/>
    <p:sldLayoutId id="2147483725" r:id="rId11"/>
    <p:sldLayoutId id="2147483726" r:id="rId12"/>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br>
              <a:rPr lang="en-US" dirty="0" smtClean="0"/>
            </a:br>
            <a:r>
              <a:rPr lang="en-US" dirty="0" smtClean="0"/>
              <a:t>(possible two lines)</a:t>
            </a:r>
            <a:endParaRPr lang="en-GB" dirty="0" smtClean="0"/>
          </a:p>
        </p:txBody>
      </p:sp>
      <p:sp>
        <p:nvSpPr>
          <p:cNvPr id="1028" name="Text Placeholder 2"/>
          <p:cNvSpPr>
            <a:spLocks noGrp="1"/>
          </p:cNvSpPr>
          <p:nvPr>
            <p:ph type="body" idx="1"/>
          </p:nvPr>
        </p:nvSpPr>
        <p:spPr bwMode="auto">
          <a:xfrm>
            <a:off x="1828800" y="1676400"/>
            <a:ext cx="6858000" cy="4632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6" name="TextBox 5"/>
          <p:cNvSpPr txBox="1"/>
          <p:nvPr/>
        </p:nvSpPr>
        <p:spPr bwMode="auto">
          <a:xfrm>
            <a:off x="395536" y="548680"/>
            <a:ext cx="1152128" cy="861774"/>
          </a:xfrm>
          <a:prstGeom prst="rect">
            <a:avLst/>
          </a:prstGeom>
          <a:noFill/>
        </p:spPr>
        <p:txBody>
          <a:bodyPr wrap="square" lIns="0" tIns="0" rIns="0" bIns="0">
            <a:spAutoFit/>
          </a:bodyPr>
          <a:lstStyle/>
          <a:p>
            <a:pPr algn="ctr" fontAlgn="auto">
              <a:spcBef>
                <a:spcPts val="0"/>
              </a:spcBef>
              <a:spcAft>
                <a:spcPts val="0"/>
              </a:spcAft>
              <a:defRPr/>
            </a:pPr>
            <a:r>
              <a:rPr lang="en-US" sz="1400" b="1" dirty="0" smtClean="0">
                <a:solidFill>
                  <a:schemeClr val="bg1"/>
                </a:solidFill>
                <a:latin typeface="+mn-lt"/>
                <a:cs typeface="Arial"/>
              </a:rPr>
              <a:t>Two Kinds </a:t>
            </a:r>
          </a:p>
          <a:p>
            <a:pPr algn="ctr" fontAlgn="auto">
              <a:spcBef>
                <a:spcPts val="0"/>
              </a:spcBef>
              <a:spcAft>
                <a:spcPts val="0"/>
              </a:spcAft>
              <a:defRPr/>
            </a:pPr>
            <a:r>
              <a:rPr lang="en-US" sz="1400" b="1" dirty="0" smtClean="0">
                <a:solidFill>
                  <a:schemeClr val="bg1"/>
                </a:solidFill>
                <a:latin typeface="+mn-lt"/>
                <a:cs typeface="Arial"/>
              </a:rPr>
              <a:t>Of Two Kinds</a:t>
            </a:r>
          </a:p>
          <a:p>
            <a:pPr algn="ctr" fontAlgn="auto">
              <a:spcBef>
                <a:spcPts val="0"/>
              </a:spcBef>
              <a:spcAft>
                <a:spcPts val="0"/>
              </a:spcAft>
              <a:defRPr/>
            </a:pPr>
            <a:r>
              <a:rPr lang="en-US" sz="1400" b="1" dirty="0" smtClean="0">
                <a:solidFill>
                  <a:schemeClr val="bg1"/>
                </a:solidFill>
                <a:latin typeface="+mn-lt"/>
                <a:cs typeface="Arial"/>
              </a:rPr>
              <a:t>Of Social </a:t>
            </a:r>
          </a:p>
          <a:p>
            <a:pPr algn="ctr" fontAlgn="auto">
              <a:spcBef>
                <a:spcPts val="0"/>
              </a:spcBef>
              <a:spcAft>
                <a:spcPts val="0"/>
              </a:spcAft>
              <a:defRPr/>
            </a:pPr>
            <a:r>
              <a:rPr lang="en-US" sz="1400" b="1" dirty="0" smtClean="0">
                <a:solidFill>
                  <a:schemeClr val="bg1"/>
                </a:solidFill>
                <a:latin typeface="+mn-lt"/>
                <a:cs typeface="Arial"/>
              </a:rPr>
              <a:t>Media</a:t>
            </a:r>
            <a:endParaRPr lang="en-US" sz="1400" b="1" dirty="0">
              <a:solidFill>
                <a:schemeClr val="bg1"/>
              </a:solidFill>
              <a:latin typeface="+mn-lt"/>
              <a:cs typeface="Arial"/>
            </a:endParaRPr>
          </a:p>
        </p:txBody>
      </p:sp>
      <p:sp>
        <p:nvSpPr>
          <p:cNvPr id="7" name="TextBox 6"/>
          <p:cNvSpPr txBox="1"/>
          <p:nvPr userDrawn="1"/>
        </p:nvSpPr>
        <p:spPr bwMode="auto">
          <a:xfrm>
            <a:off x="395536" y="694437"/>
            <a:ext cx="1152128" cy="646331"/>
          </a:xfrm>
          <a:prstGeom prst="rect">
            <a:avLst/>
          </a:prstGeom>
          <a:noFill/>
        </p:spPr>
        <p:txBody>
          <a:bodyPr wrap="square" lIns="0" tIns="0" rIns="0" bIns="0">
            <a:spAutoFit/>
          </a:bodyPr>
          <a:lstStyle/>
          <a:p>
            <a:pPr algn="ctr" fontAlgn="auto">
              <a:spcBef>
                <a:spcPts val="0"/>
              </a:spcBef>
              <a:spcAft>
                <a:spcPts val="0"/>
              </a:spcAft>
              <a:defRPr/>
            </a:pPr>
            <a:r>
              <a:rPr lang="en-US" sz="1400" dirty="0" smtClean="0">
                <a:solidFill>
                  <a:schemeClr val="bg1"/>
                </a:solidFill>
              </a:rPr>
              <a:t>Collaboration, Computers and Crisis</a:t>
            </a:r>
            <a:endParaRPr lang="en-US" sz="1400" b="1" dirty="0">
              <a:solidFill>
                <a:schemeClr val="bg1"/>
              </a:solidFill>
              <a:latin typeface="+mn-lt"/>
              <a:cs typeface="Aria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6" r:id="rId3"/>
    <p:sldLayoutId id="2147483707" r:id="rId4"/>
    <p:sldLayoutId id="2147483708" r:id="rId5"/>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charset="0"/>
              </a:defRPr>
            </a:lvl1pPr>
          </a:lstStyle>
          <a:p>
            <a:pPr>
              <a:defRPr/>
            </a:pPr>
            <a:fld id="{B8CECD52-9F40-45AA-ACAB-99AC6CC0B770}" type="datetimeFigureOut">
              <a:rPr lang="en-US"/>
              <a:pPr>
                <a:defRPr/>
              </a:pPr>
              <a:t>10/17/2011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cs typeface="Arial" charset="0"/>
              </a:defRPr>
            </a:lvl1pPr>
          </a:lstStyle>
          <a:p>
            <a:pPr>
              <a:defRPr/>
            </a:pPr>
            <a:fld id="{3A9EB272-2FD6-4A91-865E-66430606CB7D}" type="slidenum">
              <a:rPr lang="en-US"/>
              <a:pPr>
                <a:defRPr/>
              </a:pPr>
              <a:t>‹#›</a:t>
            </a:fld>
            <a:endParaRPr lang="en-US"/>
          </a:p>
        </p:txBody>
      </p:sp>
      <p:sp>
        <p:nvSpPr>
          <p:cNvPr id="7" name="Oval 6"/>
          <p:cNvSpPr/>
          <p:nvPr userDrawn="1"/>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userDrawn="1"/>
        </p:nvSpPr>
        <p:spPr bwMode="auto">
          <a:xfrm>
            <a:off x="395536" y="694437"/>
            <a:ext cx="1152128" cy="646331"/>
          </a:xfrm>
          <a:prstGeom prst="rect">
            <a:avLst/>
          </a:prstGeom>
          <a:noFill/>
        </p:spPr>
        <p:txBody>
          <a:bodyPr wrap="square" lIns="0" tIns="0" rIns="0" bIns="0">
            <a:spAutoFit/>
          </a:bodyPr>
          <a:lstStyle/>
          <a:p>
            <a:pPr algn="ctr" fontAlgn="auto">
              <a:spcBef>
                <a:spcPts val="0"/>
              </a:spcBef>
              <a:spcAft>
                <a:spcPts val="0"/>
              </a:spcAft>
              <a:defRPr/>
            </a:pPr>
            <a:r>
              <a:rPr lang="en-US" sz="1400" dirty="0" smtClean="0">
                <a:solidFill>
                  <a:schemeClr val="bg1"/>
                </a:solidFill>
              </a:rPr>
              <a:t>Collaboration, Computers and Crisis</a:t>
            </a:r>
            <a:endParaRPr lang="en-US" sz="1400" b="1" dirty="0">
              <a:solidFill>
                <a:schemeClr val="bg1"/>
              </a:solidFill>
              <a:latin typeface="+mn-lt"/>
              <a:cs typeface="Arial"/>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3.xml"/><Relationship Id="rId7" Type="http://schemas.openxmlformats.org/officeDocument/2006/relationships/diagramColors" Target="../diagrams/colors1.xml"/><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4.xml"/><Relationship Id="rId7" Type="http://schemas.openxmlformats.org/officeDocument/2006/relationships/diagramColors" Target="../diagrams/colors2.xml"/><Relationship Id="rId2" Type="http://schemas.openxmlformats.org/officeDocument/2006/relationships/slideLayout" Target="../slideLayouts/slideLayout15.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eghapp.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jpeg"/><Relationship Id="rId18" Type="http://schemas.openxmlformats.org/officeDocument/2006/relationships/image" Target="../media/image40.jpeg"/><Relationship Id="rId26" Type="http://schemas.openxmlformats.org/officeDocument/2006/relationships/image" Target="../media/image48.jpeg"/><Relationship Id="rId39" Type="http://schemas.openxmlformats.org/officeDocument/2006/relationships/image" Target="../media/image61.png"/><Relationship Id="rId3" Type="http://schemas.openxmlformats.org/officeDocument/2006/relationships/hyperlink" Target="http://images.google.com/imgres?imgurl=http://newsinfo.nd.edu/assets/crs_logo.jpg&amp;imgrefurl=http://al.nd.edu/about-arts-and-letters/news/kroc-institute-hosts-catholic-relief-services-staff/&amp;h=149&amp;w=216&amp;sz=41&amp;hl=en&amp;start=4&amp;tbnid=5WCxI7NAoDJEMM:&amp;tbnh=74&amp;tbnw=107&amp;prev=/images?q=catholic+relief+services&amp;ndsp=20&amp;svnum=10&amp;hl=en&amp;rls=com.microsoft:en-us&amp;sa=N" TargetMode="External"/><Relationship Id="rId21" Type="http://schemas.openxmlformats.org/officeDocument/2006/relationships/image" Target="../media/image43.png"/><Relationship Id="rId34" Type="http://schemas.openxmlformats.org/officeDocument/2006/relationships/image" Target="../media/image56.jpeg"/><Relationship Id="rId7" Type="http://schemas.openxmlformats.org/officeDocument/2006/relationships/hyperlink" Target="http://www.wcs.org/sw-home" TargetMode="External"/><Relationship Id="rId12" Type="http://schemas.openxmlformats.org/officeDocument/2006/relationships/image" Target="../media/image34.png"/><Relationship Id="rId17" Type="http://schemas.openxmlformats.org/officeDocument/2006/relationships/image" Target="../media/image39.jpe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notesSlide" Target="../notesSlides/notesSlide35.xml"/><Relationship Id="rId16" Type="http://schemas.openxmlformats.org/officeDocument/2006/relationships/image" Target="../media/image38.jpeg"/><Relationship Id="rId20" Type="http://schemas.openxmlformats.org/officeDocument/2006/relationships/image" Target="../media/image42.jpeg"/><Relationship Id="rId29" Type="http://schemas.openxmlformats.org/officeDocument/2006/relationships/image" Target="../media/image51.jpeg"/><Relationship Id="rId1" Type="http://schemas.openxmlformats.org/officeDocument/2006/relationships/slideLayout" Target="../slideLayouts/slideLayout19.xml"/><Relationship Id="rId6" Type="http://schemas.openxmlformats.org/officeDocument/2006/relationships/image" Target="../media/image30.jpeg"/><Relationship Id="rId11" Type="http://schemas.openxmlformats.org/officeDocument/2006/relationships/hyperlink" Target="http://images.google.com/imgres?imgurl=http://www.ccpartnersltd.com/antivirus/Trendmicro-big.gif&amp;imgrefurl=http://www.ccpartnersltd.com/antivirus/antivirus.html&amp;h=401&amp;w=1064&amp;sz=93&amp;hl=en&amp;start=15&amp;tbnid=KlbTb2pTZpv28M:&amp;tbnh=57&amp;tbnw=150&amp;prev=/images?q=trendmicro&amp;gbv=2&amp;svnum=10&amp;hl=en&amp;sa=G" TargetMode="External"/><Relationship Id="rId24" Type="http://schemas.openxmlformats.org/officeDocument/2006/relationships/image" Target="../media/image46.jpeg"/><Relationship Id="rId32" Type="http://schemas.openxmlformats.org/officeDocument/2006/relationships/image" Target="../media/image54.png"/><Relationship Id="rId37" Type="http://schemas.openxmlformats.org/officeDocument/2006/relationships/image" Target="../media/image59.png"/><Relationship Id="rId5" Type="http://schemas.openxmlformats.org/officeDocument/2006/relationships/image" Target="../media/image29.jpeg"/><Relationship Id="rId15" Type="http://schemas.openxmlformats.org/officeDocument/2006/relationships/image" Target="../media/image37.jpeg"/><Relationship Id="rId23" Type="http://schemas.openxmlformats.org/officeDocument/2006/relationships/image" Target="../media/image45.jpeg"/><Relationship Id="rId28" Type="http://schemas.openxmlformats.org/officeDocument/2006/relationships/image" Target="../media/image50.jpeg"/><Relationship Id="rId36" Type="http://schemas.openxmlformats.org/officeDocument/2006/relationships/image" Target="../media/image58.png"/><Relationship Id="rId10" Type="http://schemas.openxmlformats.org/officeDocument/2006/relationships/image" Target="../media/image33.jpeg"/><Relationship Id="rId19" Type="http://schemas.openxmlformats.org/officeDocument/2006/relationships/image" Target="../media/image41.jpeg"/><Relationship Id="rId31" Type="http://schemas.openxmlformats.org/officeDocument/2006/relationships/image" Target="../media/image53.jpe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36.jpeg"/><Relationship Id="rId22" Type="http://schemas.openxmlformats.org/officeDocument/2006/relationships/image" Target="../media/image44.png"/><Relationship Id="rId27" Type="http://schemas.openxmlformats.org/officeDocument/2006/relationships/image" Target="../media/image49.jpeg"/><Relationship Id="rId30" Type="http://schemas.openxmlformats.org/officeDocument/2006/relationships/image" Target="../media/image52.png"/><Relationship Id="rId35" Type="http://schemas.openxmlformats.org/officeDocument/2006/relationships/image" Target="../media/image5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63.gif"/></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eghapp.blogspot.com/"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hyperlink" Target="mailto:ehapp@savechildren.org" TargetMode="External"/><Relationship Id="rId5" Type="http://schemas.openxmlformats.org/officeDocument/2006/relationships/hyperlink" Target="http://www.fairfieldreview.org/hpmd/EGHprofile.nsf" TargetMode="External"/><Relationship Id="rId4" Type="http://schemas.openxmlformats.org/officeDocument/2006/relationships/hyperlink" Target="http://granger-happ.blogspot.com/"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5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18.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7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notesSlide" Target="../notesSlides/notesSlide5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slideLayout" Target="../slideLayouts/slideLayout18.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8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1.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3.xml.rels><?xml version="1.0" encoding="UTF-8" standalone="yes"?>
<Relationships xmlns="http://schemas.openxmlformats.org/package/2006/relationships"><Relationship Id="rId8" Type="http://schemas.openxmlformats.org/officeDocument/2006/relationships/notesSlide" Target="../notesSlides/notesSlide62.xml"/><Relationship Id="rId3" Type="http://schemas.openxmlformats.org/officeDocument/2006/relationships/tags" Target="../tags/tag34.xml"/><Relationship Id="rId7" Type="http://schemas.openxmlformats.org/officeDocument/2006/relationships/slideLayout" Target="../slideLayouts/slideLayout1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hyperlink" Target="http://nssdc.gsfc.nasa.gov/planetary/lunar/ap13acc.html" TargetMode="Externa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12.xml"/><Relationship Id="rId1" Type="http://schemas.openxmlformats.org/officeDocument/2006/relationships/video" Target="file:///C:\Work\_Bellagio\Presentation\Apollo%2013%20-%20CO-2%20Crisis%20-%20YouTube.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2" name="ContentBox1" descr="1"/>
          <p:cNvSpPr/>
          <p:nvPr/>
        </p:nvSpPr>
        <p:spPr>
          <a:xfrm>
            <a:off x="1475655" y="1828800"/>
            <a:ext cx="7134944" cy="45720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All sections to appear here</a:t>
            </a:r>
          </a:p>
        </p:txBody>
      </p:sp>
      <p:sp>
        <p:nvSpPr>
          <p:cNvPr id="17411" name="TextBox 2"/>
          <p:cNvSpPr txBox="1">
            <a:spLocks noChangeArrowheads="1"/>
          </p:cNvSpPr>
          <p:nvPr/>
        </p:nvSpPr>
        <p:spPr bwMode="auto">
          <a:xfrm>
            <a:off x="1907704" y="228600"/>
            <a:ext cx="6702896" cy="523220"/>
          </a:xfrm>
          <a:prstGeom prst="rect">
            <a:avLst/>
          </a:prstGeom>
          <a:noFill/>
          <a:ln w="9525">
            <a:noFill/>
            <a:miter lim="800000"/>
            <a:headEnd/>
            <a:tailEnd/>
          </a:ln>
        </p:spPr>
        <p:txBody>
          <a:bodyPr wrap="square">
            <a:spAutoFit/>
          </a:bodyPr>
          <a:lstStyle/>
          <a:p>
            <a:pPr algn="ctr"/>
            <a:r>
              <a:rPr lang="en-US" sz="2800" b="1" dirty="0" smtClean="0"/>
              <a:t>Crisis, Connections and Collaboration</a:t>
            </a:r>
            <a:endParaRPr lang="en-US" sz="2800" b="1"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1989 Loma </a:t>
            </a:r>
            <a:r>
              <a:rPr lang="en-US" dirty="0" err="1" smtClean="0"/>
              <a:t>Prieta</a:t>
            </a:r>
            <a:r>
              <a:rPr lang="en-US" dirty="0" smtClean="0"/>
              <a:t> earthquake</a:t>
            </a:r>
            <a:endParaRPr lang="en-US" dirty="0"/>
          </a:p>
        </p:txBody>
      </p:sp>
      <p:sp>
        <p:nvSpPr>
          <p:cNvPr id="3" name="Content Placeholder 2"/>
          <p:cNvSpPr>
            <a:spLocks noGrp="1"/>
          </p:cNvSpPr>
          <p:nvPr>
            <p:ph idx="1"/>
          </p:nvPr>
        </p:nvSpPr>
        <p:spPr>
          <a:xfrm>
            <a:off x="683568" y="1676400"/>
            <a:ext cx="8003232" cy="4632920"/>
          </a:xfrm>
        </p:spPr>
        <p:txBody>
          <a:bodyPr/>
          <a:lstStyle/>
          <a:p>
            <a:pPr>
              <a:buFont typeface="Arial" pitchFamily="34" charset="0"/>
              <a:buChar char="•"/>
            </a:pPr>
            <a:r>
              <a:rPr lang="en-US" dirty="0" smtClean="0"/>
              <a:t>“The Loma </a:t>
            </a:r>
            <a:r>
              <a:rPr lang="en-US" dirty="0" err="1" smtClean="0"/>
              <a:t>Prieta</a:t>
            </a:r>
            <a:r>
              <a:rPr lang="en-US" dirty="0" smtClean="0"/>
              <a:t> earthquake, also known as…the World Series Earthquake, was a major earthquake that struck the San Francisco Bay Area of California on </a:t>
            </a:r>
            <a:r>
              <a:rPr lang="en-US" dirty="0" smtClean="0">
                <a:solidFill>
                  <a:srgbClr val="FF9900"/>
                </a:solidFill>
              </a:rPr>
              <a:t>October 17, 1989, at 5:04 p.m. local time</a:t>
            </a:r>
            <a:r>
              <a:rPr lang="en-US" dirty="0" smtClean="0"/>
              <a:t>. </a:t>
            </a:r>
          </a:p>
          <a:p>
            <a:pPr>
              <a:buFont typeface="Arial" pitchFamily="34" charset="0"/>
              <a:buChar char="•"/>
            </a:pPr>
            <a:r>
              <a:rPr lang="en-US" dirty="0" smtClean="0"/>
              <a:t>“Caused by a slip along the San Andreas Fault, the quake lasted 10–15 seconds and measured 6.9 on the moment magnitude scale (surface-wave </a:t>
            </a:r>
            <a:r>
              <a:rPr lang="en-US" dirty="0" smtClean="0">
                <a:solidFill>
                  <a:srgbClr val="FF9900"/>
                </a:solidFill>
              </a:rPr>
              <a:t>magnitude 7.1</a:t>
            </a:r>
            <a:r>
              <a:rPr lang="en-US" dirty="0" smtClean="0"/>
              <a:t>) </a:t>
            </a:r>
          </a:p>
          <a:p>
            <a:pPr>
              <a:buFont typeface="Arial" pitchFamily="34" charset="0"/>
              <a:buChar char="•"/>
            </a:pPr>
            <a:r>
              <a:rPr lang="en-US" dirty="0" smtClean="0"/>
              <a:t>Killed 63 people throughout northern California, </a:t>
            </a:r>
            <a:r>
              <a:rPr lang="en-US" dirty="0" smtClean="0">
                <a:solidFill>
                  <a:srgbClr val="FF9900"/>
                </a:solidFill>
              </a:rPr>
              <a:t>injured 3,757 </a:t>
            </a:r>
            <a:r>
              <a:rPr lang="en-US" dirty="0" smtClean="0"/>
              <a:t>and left some 3,000-12,000 people homeless.</a:t>
            </a:r>
          </a:p>
          <a:p>
            <a:pPr>
              <a:buFont typeface="Arial" pitchFamily="34" charset="0"/>
              <a:buChar char="•"/>
            </a:pPr>
            <a:r>
              <a:rPr lang="en-US" dirty="0" smtClean="0"/>
              <a:t>“occurred during the warm-up practice for the third game of the 1989 World Series, featuring …the Oakland Athletics and the San Francisco Giants. …the first major earthquake in the United States of America to have </a:t>
            </a:r>
            <a:r>
              <a:rPr lang="en-US" dirty="0" smtClean="0">
                <a:solidFill>
                  <a:srgbClr val="FF9900"/>
                </a:solidFill>
              </a:rPr>
              <a:t>its initial jolt broadcast live </a:t>
            </a:r>
            <a:r>
              <a:rPr lang="en-US" dirty="0" smtClean="0"/>
              <a:t>on television. </a:t>
            </a:r>
            <a:r>
              <a:rPr lang="en-US" b="0" i="1" dirty="0" smtClean="0"/>
              <a:t>--</a:t>
            </a:r>
            <a:r>
              <a:rPr lang="en-US" b="0" i="1" dirty="0" err="1" smtClean="0"/>
              <a:t>wikipedia</a:t>
            </a:r>
            <a:endParaRPr lang="en-US" b="0" i="1" dirty="0"/>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Elements of a Collaboration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First, there was a burning need—there was a clear and present problem that had to be solved.  </a:t>
            </a:r>
          </a:p>
          <a:p>
            <a:pPr marL="457200" indent="-457200">
              <a:buFont typeface="+mj-lt"/>
              <a:buAutoNum type="arabicPeriod"/>
            </a:pPr>
            <a:r>
              <a:rPr lang="en-US" dirty="0" smtClean="0"/>
              <a:t>Second, there was scarcity—only a few resources were available.  </a:t>
            </a:r>
          </a:p>
          <a:p>
            <a:pPr marL="457200" indent="-457200">
              <a:buFont typeface="+mj-lt"/>
              <a:buAutoNum type="arabicPeriod"/>
            </a:pPr>
            <a:r>
              <a:rPr lang="en-US" dirty="0" smtClean="0"/>
              <a:t>Third, there was a strong desire to band together as a team and solve the problem.  </a:t>
            </a:r>
          </a:p>
          <a:p>
            <a:pPr marL="457200" indent="-457200">
              <a:buFont typeface="+mj-lt"/>
              <a:buAutoNum type="arabicPeriod"/>
            </a:pPr>
            <a:endParaRPr lang="en-US" dirty="0" smtClean="0"/>
          </a:p>
          <a:p>
            <a:pPr marL="457200" indent="-457200">
              <a:buNone/>
            </a:pPr>
            <a:r>
              <a:rPr lang="en-US" dirty="0" smtClean="0"/>
              <a:t>	These three factors: </a:t>
            </a:r>
            <a:r>
              <a:rPr lang="en-US" i="1" u="sng" dirty="0" smtClean="0"/>
              <a:t>need, scarcity and social desire</a:t>
            </a:r>
            <a:r>
              <a:rPr lang="en-US" u="sng" dirty="0" smtClean="0"/>
              <a:t> </a:t>
            </a:r>
            <a:r>
              <a:rPr lang="en-US" dirty="0" smtClean="0"/>
              <a:t>are the glue that makes collaboration work.</a:t>
            </a:r>
            <a:endParaRPr lang="en-US" dirty="0"/>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75088" y="1340768"/>
            <a:ext cx="5349240" cy="5017770"/>
          </a:xfrm>
          <a:prstGeom prst="rect">
            <a:avLst/>
          </a:prstGeom>
          <a:noFill/>
          <a:ln w="9525">
            <a:noFill/>
            <a:miter lim="800000"/>
            <a:headEnd/>
            <a:tailEnd/>
          </a:ln>
        </p:spPr>
      </p:pic>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Development Agency Support Consortium</a:t>
            </a:r>
            <a:endParaRPr lang="en-US" dirty="0"/>
          </a:p>
        </p:txBody>
      </p:sp>
      <p:sp>
        <p:nvSpPr>
          <p:cNvPr id="3" name="Content Placeholder 2"/>
          <p:cNvSpPr>
            <a:spLocks noGrp="1"/>
          </p:cNvSpPr>
          <p:nvPr>
            <p:ph idx="1"/>
          </p:nvPr>
        </p:nvSpPr>
        <p:spPr>
          <a:xfrm>
            <a:off x="467544" y="1772816"/>
            <a:ext cx="8352928" cy="4896544"/>
          </a:xfrm>
        </p:spPr>
        <p:txBody>
          <a:bodyPr/>
          <a:lstStyle/>
          <a:p>
            <a:pPr>
              <a:buFont typeface="Wingdings" pitchFamily="2" charset="2"/>
              <a:buChar char="Ø"/>
            </a:pPr>
            <a:r>
              <a:rPr lang="en-GB" sz="2200" dirty="0" smtClean="0"/>
              <a:t>Consortium of  six NGOs (Christian Aid, VSO, Action Aid,  Water Aid, British RC, IFRC); began Sept-2009</a:t>
            </a:r>
          </a:p>
          <a:p>
            <a:pPr>
              <a:buFont typeface="Wingdings" pitchFamily="2" charset="2"/>
              <a:buChar char="Ø"/>
            </a:pPr>
            <a:r>
              <a:rPr lang="en-GB" sz="2200" dirty="0" smtClean="0"/>
              <a:t>Address common issue of providing basic support outside normal UK office hours.  </a:t>
            </a:r>
          </a:p>
          <a:p>
            <a:pPr>
              <a:buFont typeface="Wingdings" pitchFamily="2" charset="2"/>
              <a:buChar char="Ø"/>
            </a:pPr>
            <a:r>
              <a:rPr lang="en-GB" sz="2200" dirty="0" smtClean="0"/>
              <a:t>Excellent fix rates contracted with </a:t>
            </a:r>
            <a:r>
              <a:rPr lang="en-GB" sz="2200" dirty="0" err="1" smtClean="0"/>
              <a:t>Microland</a:t>
            </a:r>
            <a:r>
              <a:rPr lang="en-GB" sz="2200" dirty="0" smtClean="0"/>
              <a:t> in Bangalore for very basic service</a:t>
            </a:r>
          </a:p>
          <a:p>
            <a:pPr>
              <a:buFont typeface="Wingdings" pitchFamily="2" charset="2"/>
              <a:buChar char="Ø"/>
            </a:pPr>
            <a:r>
              <a:rPr lang="en-GB" sz="2200" dirty="0" smtClean="0"/>
              <a:t>Common Platform – members have </a:t>
            </a:r>
            <a:r>
              <a:rPr lang="en-US" sz="2200" dirty="0" smtClean="0"/>
              <a:t>similar </a:t>
            </a:r>
            <a:r>
              <a:rPr lang="en-GB" sz="2200" dirty="0" smtClean="0"/>
              <a:t>elements of technical infrastructure (Desktop OS, Office productivity tools)</a:t>
            </a:r>
          </a:p>
          <a:p>
            <a:pPr>
              <a:buFont typeface="Wingdings" pitchFamily="2" charset="2"/>
              <a:buChar char="Ø"/>
            </a:pPr>
            <a:r>
              <a:rPr lang="en-GB" sz="2200" dirty="0" smtClean="0"/>
              <a:t>After-hours (UK) service with potential to upgrade to 24 x 7 </a:t>
            </a:r>
            <a:endParaRPr lang="en-US" sz="2200" dirty="0" smtClean="0"/>
          </a:p>
          <a:p>
            <a:pPr>
              <a:buFont typeface="Wingdings" pitchFamily="2" charset="2"/>
              <a:buChar char="Ø"/>
            </a:pPr>
            <a:r>
              <a:rPr lang="en-GB" sz="2200" dirty="0" smtClean="0"/>
              <a:t> Cost of the service is £3675 per month which is shared equally between the participating agencies (£612 each)</a:t>
            </a:r>
            <a:endParaRPr lang="en-US" sz="2200" dirty="0" smtClean="0"/>
          </a:p>
          <a:p>
            <a:endParaRPr lang="en-US" sz="2200" dirty="0"/>
          </a:p>
        </p:txBody>
      </p:sp>
      <p:sp>
        <p:nvSpPr>
          <p:cNvPr id="4" name="Slide Number Placeholder 5"/>
          <p:cNvSpPr txBox="1">
            <a:spLocks/>
          </p:cNvSpPr>
          <p:nvPr/>
        </p:nvSpPr>
        <p:spPr>
          <a:xfrm>
            <a:off x="7020272" y="6237312"/>
            <a:ext cx="1905000" cy="4572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99B9E0-E464-40AD-98D1-528E0AC0D80F}"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7020272" y="6237312"/>
            <a:ext cx="1905000" cy="457200"/>
          </a:xfrm>
          <a:prstGeom prst="rect">
            <a:avLst/>
          </a:prstGeom>
        </p:spPr>
        <p:txBody>
          <a:bodyPr/>
          <a:lstStyle/>
          <a:p>
            <a:pPr algn="r"/>
            <a:fld id="{3847FFDF-FE82-49E4-839F-9E58EA1F20AD}" type="slidenum">
              <a:rPr lang="en-US"/>
              <a:pPr algn="r"/>
              <a:t>103</a:t>
            </a:fld>
            <a:endParaRPr lang="en-US" dirty="0"/>
          </a:p>
        </p:txBody>
      </p:sp>
      <p:sp>
        <p:nvSpPr>
          <p:cNvPr id="444418" name="Rectangle 2"/>
          <p:cNvSpPr>
            <a:spLocks noGrp="1" noChangeArrowheads="1"/>
          </p:cNvSpPr>
          <p:nvPr>
            <p:ph type="title"/>
          </p:nvPr>
        </p:nvSpPr>
        <p:spPr/>
        <p:txBody>
          <a:bodyPr/>
          <a:lstStyle/>
          <a:p>
            <a:r>
              <a:rPr lang="en-US" sz="3200" b="1" dirty="0"/>
              <a:t>What is important to our model of collaboration?</a:t>
            </a:r>
          </a:p>
        </p:txBody>
      </p:sp>
      <p:sp>
        <p:nvSpPr>
          <p:cNvPr id="444419" name="Rectangle 3"/>
          <p:cNvSpPr>
            <a:spLocks noGrp="1" noChangeArrowheads="1"/>
          </p:cNvSpPr>
          <p:nvPr>
            <p:ph type="body" idx="1"/>
          </p:nvPr>
        </p:nvSpPr>
        <p:spPr>
          <a:xfrm>
            <a:off x="539552" y="1676400"/>
            <a:ext cx="8147248" cy="4488904"/>
          </a:xfrm>
        </p:spPr>
        <p:txBody>
          <a:bodyPr/>
          <a:lstStyle/>
          <a:p>
            <a:pPr>
              <a:lnSpc>
                <a:spcPct val="90000"/>
              </a:lnSpc>
              <a:buFont typeface="Wingdings" pitchFamily="2" charset="2"/>
              <a:buChar char="Ø"/>
            </a:pPr>
            <a:r>
              <a:rPr lang="en-US" sz="2400" dirty="0"/>
              <a:t>The whole is greater than the sum of the parts</a:t>
            </a:r>
          </a:p>
          <a:p>
            <a:pPr>
              <a:lnSpc>
                <a:spcPct val="90000"/>
              </a:lnSpc>
              <a:buFont typeface="Wingdings" pitchFamily="2" charset="2"/>
              <a:buChar char="Ø"/>
            </a:pPr>
            <a:r>
              <a:rPr lang="en-US" sz="2400" dirty="0"/>
              <a:t>It's about diversity: point-counter-point</a:t>
            </a:r>
          </a:p>
          <a:p>
            <a:pPr>
              <a:lnSpc>
                <a:spcPct val="90000"/>
              </a:lnSpc>
              <a:buFont typeface="Wingdings" pitchFamily="2" charset="2"/>
              <a:buChar char="Ø"/>
            </a:pPr>
            <a:r>
              <a:rPr lang="en-US" sz="2400" dirty="0"/>
              <a:t>Our giveback to the nonprofit community</a:t>
            </a:r>
          </a:p>
          <a:p>
            <a:pPr>
              <a:lnSpc>
                <a:spcPct val="90000"/>
              </a:lnSpc>
              <a:buFont typeface="Wingdings" pitchFamily="2" charset="2"/>
              <a:buChar char="Ø"/>
            </a:pPr>
            <a:r>
              <a:rPr lang="en-US" sz="2400" dirty="0"/>
              <a:t>Extending our IT departments</a:t>
            </a:r>
          </a:p>
          <a:p>
            <a:pPr>
              <a:lnSpc>
                <a:spcPct val="90000"/>
              </a:lnSpc>
              <a:buFont typeface="Wingdings" pitchFamily="2" charset="2"/>
              <a:buChar char="Ø"/>
            </a:pPr>
            <a:r>
              <a:rPr lang="en-US" sz="2400" dirty="0"/>
              <a:t>Mentoring newer, smaller members</a:t>
            </a:r>
          </a:p>
          <a:p>
            <a:pPr>
              <a:lnSpc>
                <a:spcPct val="90000"/>
              </a:lnSpc>
              <a:buFont typeface="Wingdings" pitchFamily="2" charset="2"/>
              <a:buChar char="Ø"/>
            </a:pPr>
            <a:r>
              <a:rPr lang="en-US" sz="2400" dirty="0" smtClean="0"/>
              <a:t>Partnering with Corporations  </a:t>
            </a:r>
          </a:p>
          <a:p>
            <a:pPr>
              <a:lnSpc>
                <a:spcPct val="90000"/>
              </a:lnSpc>
              <a:buFont typeface="Wingdings" pitchFamily="2" charset="2"/>
              <a:buChar char="Ø"/>
            </a:pPr>
            <a:endParaRPr lang="en-US" sz="2400" dirty="0"/>
          </a:p>
          <a:p>
            <a:pPr>
              <a:lnSpc>
                <a:spcPct val="90000"/>
              </a:lnSpc>
              <a:buFont typeface="Wingdings" pitchFamily="2" charset="2"/>
              <a:buChar char="Ø"/>
            </a:pPr>
            <a:r>
              <a:rPr lang="en-US" sz="2400" dirty="0"/>
              <a:t>Bottom line: </a:t>
            </a:r>
            <a:endParaRPr lang="en-US" sz="2400" dirty="0" smtClean="0"/>
          </a:p>
          <a:p>
            <a:pPr>
              <a:lnSpc>
                <a:spcPct val="90000"/>
              </a:lnSpc>
            </a:pPr>
            <a:r>
              <a:rPr lang="en-US" sz="2400" dirty="0" smtClean="0">
                <a:solidFill>
                  <a:srgbClr val="FF0000"/>
                </a:solidFill>
              </a:rPr>
              <a:t>	we </a:t>
            </a:r>
            <a:r>
              <a:rPr lang="en-US" sz="2400" dirty="0">
                <a:solidFill>
                  <a:srgbClr val="FF0000"/>
                </a:solidFill>
              </a:rPr>
              <a:t>are not competing; we have the same goal: meeting needs wherever they exist in the world; we believe we can do that together</a:t>
            </a:r>
          </a:p>
          <a:p>
            <a:pPr>
              <a:lnSpc>
                <a:spcPct val="90000"/>
              </a:lnSpc>
            </a:pPr>
            <a:endParaRPr lang="en-US" sz="2400" u="sng" dirty="0"/>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835696" y="548680"/>
            <a:ext cx="7129710" cy="737195"/>
          </a:xfrm>
          <a:noFill/>
          <a:ln>
            <a:miter lim="800000"/>
            <a:headEnd/>
            <a:tailEnd/>
          </a:ln>
        </p:spPr>
        <p:txBody>
          <a:bodyPr wrap="square" lIns="91435" tIns="45718" rIns="91435" bIns="45718" numCol="1" anchor="t" anchorCtr="0" compatLnSpc="1">
            <a:prstTxWarp prst="textNoShape">
              <a:avLst/>
            </a:prstTxWarp>
          </a:bodyPr>
          <a:lstStyle/>
          <a:p>
            <a:r>
              <a:rPr lang="en-US" dirty="0" smtClean="0"/>
              <a:t>IFRC Standards &amp; Choices Catalog</a:t>
            </a:r>
          </a:p>
        </p:txBody>
      </p:sp>
      <p:sp>
        <p:nvSpPr>
          <p:cNvPr id="23555" name="Content Placeholder 2"/>
          <p:cNvSpPr>
            <a:spLocks noGrp="1"/>
          </p:cNvSpPr>
          <p:nvPr>
            <p:ph idx="1"/>
          </p:nvPr>
        </p:nvSpPr>
        <p:spPr bwMode="auto">
          <a:xfrm>
            <a:off x="564803" y="1624013"/>
            <a:ext cx="8507760" cy="4613299"/>
          </a:xfrm>
          <a:noFill/>
          <a:ln>
            <a:miter lim="800000"/>
            <a:headEnd/>
            <a:tailEnd/>
          </a:ln>
        </p:spPr>
        <p:txBody>
          <a:bodyPr wrap="square" lIns="91435" tIns="45718" rIns="91435" bIns="45718" numCol="1" anchor="t" anchorCtr="0" compatLnSpc="1">
            <a:prstTxWarp prst="textNoShape">
              <a:avLst/>
            </a:prstTxWarp>
          </a:bodyPr>
          <a:lstStyle/>
          <a:p>
            <a:pPr>
              <a:buFont typeface="Wingdings" pitchFamily="2" charset="2"/>
              <a:buChar char="Ø"/>
            </a:pPr>
            <a:r>
              <a:rPr lang="en-US" sz="2400" dirty="0" smtClean="0"/>
              <a:t>Results of "discover and harvest" approach </a:t>
            </a:r>
            <a:r>
              <a:rPr lang="en-US" dirty="0" smtClean="0"/>
              <a:t>(Find promising IT applications already in use among NSs that can be polished, supported and taken to scale by National Societies (NS) or the Secretariat.)</a:t>
            </a:r>
          </a:p>
          <a:p>
            <a:pPr>
              <a:buFont typeface="Wingdings" pitchFamily="2" charset="2"/>
              <a:buChar char="Ø"/>
            </a:pPr>
            <a:r>
              <a:rPr lang="en-US" sz="2400" dirty="0" smtClean="0"/>
              <a:t>Finding de facto standards of IT vendor applications, for which we can broker a group price plus donations </a:t>
            </a:r>
            <a:r>
              <a:rPr lang="en-US" dirty="0" smtClean="0"/>
              <a:t>(e.g. </a:t>
            </a:r>
            <a:r>
              <a:rPr lang="en-US" dirty="0" err="1" smtClean="0"/>
              <a:t>NAVision</a:t>
            </a:r>
            <a:r>
              <a:rPr lang="en-US" dirty="0" smtClean="0"/>
              <a:t>)</a:t>
            </a:r>
            <a:endParaRPr lang="en-US" sz="2400" dirty="0" smtClean="0"/>
          </a:p>
          <a:p>
            <a:pPr>
              <a:buFont typeface="Wingdings" pitchFamily="2" charset="2"/>
              <a:buChar char="Ø"/>
            </a:pPr>
            <a:r>
              <a:rPr lang="en-US" sz="2400" dirty="0" smtClean="0"/>
              <a:t>Investing in a NS application project so that the application can incorporate broader features, which encourages sharing  </a:t>
            </a:r>
            <a:r>
              <a:rPr lang="en-US" dirty="0" smtClean="0"/>
              <a:t>(e.g., The British RC PMIS project)</a:t>
            </a:r>
            <a:r>
              <a:rPr lang="en-US" sz="2400" dirty="0" smtClean="0"/>
              <a:t> </a:t>
            </a:r>
          </a:p>
          <a:p>
            <a:pPr>
              <a:buFont typeface="Wingdings" pitchFamily="2" charset="2"/>
              <a:buChar char="Ø"/>
            </a:pPr>
            <a:r>
              <a:rPr lang="en-US" sz="2400" dirty="0" smtClean="0"/>
              <a:t>Redefining a Secretariat department project so that it can also serve a NS audience.</a:t>
            </a:r>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Philosopher Chef Moreno</a:t>
            </a:r>
            <a:endParaRPr lang="en-US" dirty="0"/>
          </a:p>
        </p:txBody>
      </p:sp>
      <p:pic>
        <p:nvPicPr>
          <p:cNvPr id="3" name="Picture 2" descr="DSCF1115.JPG"/>
          <p:cNvPicPr>
            <a:picLocks noChangeAspect="1"/>
          </p:cNvPicPr>
          <p:nvPr/>
        </p:nvPicPr>
        <p:blipFill>
          <a:blip r:embed="rId2" cstate="print"/>
          <a:stretch>
            <a:fillRect/>
          </a:stretch>
        </p:blipFill>
        <p:spPr>
          <a:xfrm>
            <a:off x="2157920" y="1615440"/>
            <a:ext cx="7022592" cy="5242560"/>
          </a:xfrm>
          <a:prstGeom prst="rect">
            <a:avLst/>
          </a:prstGeom>
        </p:spPr>
      </p:pic>
      <p:sp>
        <p:nvSpPr>
          <p:cNvPr id="4" name="TextBox 3"/>
          <p:cNvSpPr txBox="1"/>
          <p:nvPr/>
        </p:nvSpPr>
        <p:spPr>
          <a:xfrm>
            <a:off x="35496" y="2132856"/>
            <a:ext cx="2291012" cy="2308324"/>
          </a:xfrm>
          <a:prstGeom prst="rect">
            <a:avLst/>
          </a:prstGeom>
          <a:noFill/>
        </p:spPr>
        <p:txBody>
          <a:bodyPr wrap="none" rtlCol="0">
            <a:spAutoFit/>
          </a:bodyPr>
          <a:lstStyle/>
          <a:p>
            <a:r>
              <a:rPr lang="en-US" sz="2400" dirty="0" smtClean="0"/>
              <a:t>“In a recipe, </a:t>
            </a:r>
          </a:p>
          <a:p>
            <a:r>
              <a:rPr lang="en-US" sz="2400" dirty="0" smtClean="0"/>
              <a:t>you must do </a:t>
            </a:r>
          </a:p>
          <a:p>
            <a:r>
              <a:rPr lang="en-US" sz="2400" dirty="0" smtClean="0"/>
              <a:t>interpretation…</a:t>
            </a:r>
            <a:br>
              <a:rPr lang="en-US" sz="2400" dirty="0" smtClean="0"/>
            </a:br>
            <a:r>
              <a:rPr lang="en-US" sz="2400" dirty="0" smtClean="0"/>
              <a:t>without </a:t>
            </a:r>
          </a:p>
          <a:p>
            <a:r>
              <a:rPr lang="en-US" sz="2400" dirty="0" smtClean="0"/>
              <a:t>passion, </a:t>
            </a:r>
          </a:p>
          <a:p>
            <a:r>
              <a:rPr lang="en-US" sz="2400" dirty="0" smtClean="0"/>
              <a:t>it is nothing.”</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Catastrophic events are on the rise</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79512" y="1844824"/>
            <a:ext cx="8817778" cy="5013334"/>
          </a:xfrm>
          <a:prstGeom prst="rect">
            <a:avLst/>
          </a:prstGeom>
          <a:noFill/>
          <a:ln w="9525">
            <a:noFill/>
            <a:miter lim="800000"/>
            <a:headEnd/>
            <a:tailEnd/>
          </a:ln>
        </p:spPr>
      </p:pic>
      <p:sp>
        <p:nvSpPr>
          <p:cNvPr id="8" name="TextBox 7"/>
          <p:cNvSpPr txBox="1"/>
          <p:nvPr/>
        </p:nvSpPr>
        <p:spPr>
          <a:xfrm>
            <a:off x="2051720" y="1916832"/>
            <a:ext cx="5553123" cy="400110"/>
          </a:xfrm>
          <a:prstGeom prst="rect">
            <a:avLst/>
          </a:prstGeom>
          <a:noFill/>
        </p:spPr>
        <p:txBody>
          <a:bodyPr wrap="none" rtlCol="0">
            <a:spAutoFit/>
          </a:bodyPr>
          <a:lstStyle/>
          <a:p>
            <a:r>
              <a:rPr lang="en-US" sz="2000" dirty="0" smtClean="0">
                <a:solidFill>
                  <a:srgbClr val="FF0000"/>
                </a:solidFill>
              </a:rPr>
              <a:t>From less than 100 in 1970 to over 300 in 2010</a:t>
            </a:r>
            <a:endParaRPr lang="en-US" sz="2000" dirty="0">
              <a:solidFill>
                <a:srgbClr val="FF0000"/>
              </a:solidFill>
            </a:endParaRPr>
          </a:p>
        </p:txBody>
      </p:sp>
      <p:sp>
        <p:nvSpPr>
          <p:cNvPr id="10" name="TextBox 9"/>
          <p:cNvSpPr txBox="1"/>
          <p:nvPr/>
        </p:nvSpPr>
        <p:spPr>
          <a:xfrm>
            <a:off x="7308304" y="2636912"/>
            <a:ext cx="1813317" cy="369332"/>
          </a:xfrm>
          <a:prstGeom prst="rect">
            <a:avLst/>
          </a:prstGeom>
          <a:noFill/>
        </p:spPr>
        <p:txBody>
          <a:bodyPr wrap="none" rtlCol="0">
            <a:spAutoFit/>
          </a:bodyPr>
          <a:lstStyle/>
          <a:p>
            <a:r>
              <a:rPr lang="en-US" dirty="0" smtClean="0"/>
              <a:t>U.S. Hurricanes</a:t>
            </a:r>
            <a:endParaRPr lang="en-US" dirty="0"/>
          </a:p>
        </p:txBody>
      </p:sp>
      <p:sp>
        <p:nvSpPr>
          <p:cNvPr id="11" name="Slide Number Placeholder 3"/>
          <p:cNvSpPr txBox="1">
            <a:spLocks/>
          </p:cNvSpPr>
          <p:nvPr/>
        </p:nvSpPr>
        <p:spPr>
          <a:xfrm>
            <a:off x="7740352"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4294967295"/>
          </p:nvPr>
        </p:nvSpPr>
        <p:spPr>
          <a:xfrm>
            <a:off x="7772400" y="6248400"/>
            <a:ext cx="1219200" cy="476250"/>
          </a:xfrm>
          <a:prstGeom prst="rect">
            <a:avLst/>
          </a:prstGeom>
        </p:spPr>
        <p:txBody>
          <a:bodyPr/>
          <a:lstStyle/>
          <a:p>
            <a:pPr algn="r"/>
            <a:fld id="{AD85FAA3-92D1-4E43-AC99-04F485FD2484}" type="slidenum">
              <a:rPr lang="en-US"/>
              <a:pPr algn="r"/>
              <a:t>12</a:t>
            </a:fld>
            <a:endParaRPr lang="en-US" dirty="0"/>
          </a:p>
        </p:txBody>
      </p:sp>
      <p:sp>
        <p:nvSpPr>
          <p:cNvPr id="699395" name="Rectangle 4"/>
          <p:cNvSpPr>
            <a:spLocks noGrp="1" noChangeArrowheads="1"/>
          </p:cNvSpPr>
          <p:nvPr>
            <p:ph type="title" idx="4294967295"/>
          </p:nvPr>
        </p:nvSpPr>
        <p:spPr>
          <a:xfrm>
            <a:off x="1907704" y="304800"/>
            <a:ext cx="7007696" cy="685800"/>
          </a:xfrm>
        </p:spPr>
        <p:txBody>
          <a:bodyPr anchor="ctr"/>
          <a:lstStyle/>
          <a:p>
            <a:r>
              <a:rPr lang="en-US" dirty="0"/>
              <a:t>Banda Aceh – Ground </a:t>
            </a:r>
            <a:r>
              <a:rPr lang="en-US" dirty="0" smtClean="0"/>
              <a:t>Zero </a:t>
            </a:r>
            <a:r>
              <a:rPr lang="en-US" sz="2000" dirty="0" smtClean="0"/>
              <a:t>26 Dec 04</a:t>
            </a:r>
            <a:endParaRPr lang="en-US" dirty="0"/>
          </a:p>
        </p:txBody>
      </p:sp>
      <p:pic>
        <p:nvPicPr>
          <p:cNvPr id="699396" name="Picture 6" descr="DSC00052.JPG"/>
          <p:cNvPicPr>
            <a:picLocks noChangeAspect="1"/>
          </p:cNvPicPr>
          <p:nvPr/>
        </p:nvPicPr>
        <p:blipFill>
          <a:blip r:embed="rId3" cstate="print"/>
          <a:srcRect/>
          <a:stretch>
            <a:fillRect/>
          </a:stretch>
        </p:blipFill>
        <p:spPr bwMode="auto">
          <a:xfrm>
            <a:off x="1447800" y="1295400"/>
            <a:ext cx="655320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7772400" y="6248400"/>
            <a:ext cx="1219200" cy="476250"/>
          </a:xfrm>
          <a:prstGeom prst="rect">
            <a:avLst/>
          </a:prstGeom>
        </p:spPr>
        <p:txBody>
          <a:bodyPr/>
          <a:lstStyle/>
          <a:p>
            <a:pPr algn="r"/>
            <a:fld id="{898B672C-6AAC-4221-B289-983B7F1601F5}" type="slidenum">
              <a:rPr lang="en-US"/>
              <a:pPr algn="r"/>
              <a:t>13</a:t>
            </a:fld>
            <a:endParaRPr lang="en-US" dirty="0"/>
          </a:p>
        </p:txBody>
      </p:sp>
      <p:sp>
        <p:nvSpPr>
          <p:cNvPr id="728066" name="Rectangle 2"/>
          <p:cNvSpPr>
            <a:spLocks noGrp="1" noChangeArrowheads="1"/>
          </p:cNvSpPr>
          <p:nvPr>
            <p:ph type="title"/>
          </p:nvPr>
        </p:nvSpPr>
        <p:spPr/>
        <p:txBody>
          <a:bodyPr/>
          <a:lstStyle/>
          <a:p>
            <a:r>
              <a:rPr lang="en-US"/>
              <a:t>What is this large object?</a:t>
            </a:r>
          </a:p>
        </p:txBody>
      </p:sp>
      <p:sp>
        <p:nvSpPr>
          <p:cNvPr id="728067" name="Rectangle 3"/>
          <p:cNvSpPr>
            <a:spLocks noGrp="1" noChangeArrowheads="1"/>
          </p:cNvSpPr>
          <p:nvPr>
            <p:ph type="body" idx="1"/>
          </p:nvPr>
        </p:nvSpPr>
        <p:spPr>
          <a:xfrm>
            <a:off x="1128464" y="1752600"/>
            <a:ext cx="7620000" cy="5105400"/>
          </a:xfrm>
        </p:spPr>
        <p:txBody>
          <a:bodyPr/>
          <a:lstStyle/>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endParaRPr lang="en-US" sz="2000" dirty="0"/>
          </a:p>
          <a:p>
            <a:pPr algn="ctr">
              <a:lnSpc>
                <a:spcPct val="90000"/>
              </a:lnSpc>
              <a:spcBef>
                <a:spcPct val="0"/>
              </a:spcBef>
              <a:buFontTx/>
              <a:buNone/>
            </a:pPr>
            <a:r>
              <a:rPr lang="en-US" sz="2000" dirty="0"/>
              <a:t>a very large ship 5 miles inland in the middle of the road</a:t>
            </a:r>
          </a:p>
        </p:txBody>
      </p:sp>
      <p:pic>
        <p:nvPicPr>
          <p:cNvPr id="728068" name="Picture 4"/>
          <p:cNvPicPr>
            <a:picLocks noChangeAspect="1" noChangeArrowheads="1"/>
          </p:cNvPicPr>
          <p:nvPr/>
        </p:nvPicPr>
        <p:blipFill>
          <a:blip r:embed="rId3" cstate="print"/>
          <a:srcRect/>
          <a:stretch>
            <a:fillRect/>
          </a:stretch>
        </p:blipFill>
        <p:spPr bwMode="auto">
          <a:xfrm>
            <a:off x="1763688" y="1700808"/>
            <a:ext cx="6243637" cy="4683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806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dirty="0" smtClean="0">
                <a:ea typeface="ＭＳ Ｐゴシック" pitchFamily="-65" charset="-128"/>
                <a:sym typeface="Lucida Grande" charset="0"/>
              </a:rPr>
              <a:t>1</a:t>
            </a:r>
            <a:r>
              <a:rPr lang="en-US" cap="none" dirty="0" smtClean="0">
                <a:ea typeface="ＭＳ Ｐゴシック" pitchFamily="-65" charset="-128"/>
                <a:sym typeface="Lucida Grande" charset="0"/>
              </a:rPr>
              <a:t>b</a:t>
            </a:r>
            <a:r>
              <a:rPr lang="en-US" dirty="0" smtClean="0">
                <a:ea typeface="ＭＳ Ｐゴシック" pitchFamily="-65" charset="-128"/>
                <a:sym typeface="Lucida Grande" charset="0"/>
              </a:rPr>
              <a:t>) </a:t>
            </a:r>
            <a:r>
              <a:rPr lang="en-US" dirty="0" err="1" smtClean="0">
                <a:ea typeface="ＭＳ Ｐゴシック" pitchFamily="-65" charset="-128"/>
                <a:sym typeface="Lucida Grande" charset="0"/>
              </a:rPr>
              <a:t>ifrc</a:t>
            </a:r>
            <a:r>
              <a:rPr lang="en-US" dirty="0" smtClean="0">
                <a:ea typeface="ＭＳ Ｐゴシック" pitchFamily="-65" charset="-128"/>
                <a:sym typeface="Lucida Grande" charset="0"/>
              </a:rPr>
              <a:t> by the numbers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350838"/>
            <a:ext cx="8663880" cy="1926034"/>
          </a:xfrm>
        </p:spPr>
        <p:txBody>
          <a:bodyPr/>
          <a:lstStyle/>
          <a:p>
            <a:r>
              <a:rPr lang="en-GB" dirty="0" smtClean="0">
                <a:solidFill>
                  <a:schemeClr val="bg1"/>
                </a:solidFill>
              </a:rPr>
              <a:t/>
            </a:r>
            <a:br>
              <a:rPr lang="en-GB" dirty="0" smtClean="0">
                <a:solidFill>
                  <a:schemeClr val="bg1"/>
                </a:solidFill>
              </a:rPr>
            </a:br>
            <a:r>
              <a:rPr lang="en-GB" dirty="0" smtClean="0">
                <a:solidFill>
                  <a:schemeClr val="bg1"/>
                </a:solidFill>
              </a:rPr>
              <a:t>The International Federation of Red Cross and Red Crescent Societies (IFRC) is the world’s largest humanitarian and development network, with volunteers based in 186 National Societies </a:t>
            </a:r>
            <a:br>
              <a:rPr lang="en-GB" dirty="0" smtClean="0">
                <a:solidFill>
                  <a:schemeClr val="bg1"/>
                </a:solidFill>
              </a:rPr>
            </a:br>
            <a:endParaRPr lang="en-GB" dirty="0">
              <a:solidFill>
                <a:schemeClr val="bg1"/>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251520" y="2393305"/>
            <a:ext cx="8643938" cy="406003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Economic value of volunteers by  three sample sets </a:t>
            </a:r>
            <a:endParaRPr lang="en-GB" dirty="0"/>
          </a:p>
        </p:txBody>
      </p:sp>
      <p:pic>
        <p:nvPicPr>
          <p:cNvPr id="8195" name="Picture 3"/>
          <p:cNvPicPr>
            <a:picLocks noChangeAspect="1" noChangeArrowheads="1"/>
          </p:cNvPicPr>
          <p:nvPr/>
        </p:nvPicPr>
        <p:blipFill>
          <a:blip r:embed="rId2" cstate="print"/>
          <a:srcRect/>
          <a:stretch>
            <a:fillRect/>
          </a:stretch>
        </p:blipFill>
        <p:spPr bwMode="auto">
          <a:xfrm>
            <a:off x="611559" y="1981200"/>
            <a:ext cx="8453438" cy="4762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4294967295"/>
          </p:nvPr>
        </p:nvPicPr>
        <p:blipFill>
          <a:blip r:embed="rId2" cstate="print"/>
          <a:srcRect/>
          <a:stretch>
            <a:fillRect/>
          </a:stretch>
        </p:blipFill>
        <p:spPr bwMode="auto">
          <a:xfrm>
            <a:off x="2267744" y="1889125"/>
            <a:ext cx="5757862" cy="3092450"/>
          </a:xfrm>
          <a:prstGeom prst="rect">
            <a:avLst/>
          </a:prstGeom>
          <a:noFill/>
          <a:ln w="9525">
            <a:noFill/>
            <a:miter lim="800000"/>
            <a:headEnd/>
            <a:tailEnd/>
          </a:ln>
        </p:spPr>
      </p:pic>
      <p:sp>
        <p:nvSpPr>
          <p:cNvPr id="3"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333618" y="1876418"/>
            <a:ext cx="5819775" cy="4036695"/>
          </a:xfrm>
          <a:prstGeom prst="rect">
            <a:avLst/>
          </a:prstGeom>
          <a:noFill/>
          <a:ln w="9525">
            <a:noFill/>
            <a:miter lim="800000"/>
            <a:headEnd/>
            <a:tailEnd/>
          </a:ln>
        </p:spPr>
      </p:pic>
      <p:sp>
        <p:nvSpPr>
          <p:cNvPr id="3"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47664" y="2420888"/>
            <a:ext cx="6625899" cy="3548062"/>
          </a:xfrm>
          <a:prstGeom prst="rect">
            <a:avLst/>
          </a:prstGeom>
          <a:noFill/>
          <a:ln w="9525">
            <a:noFill/>
            <a:miter lim="800000"/>
            <a:headEnd/>
            <a:tailEnd/>
          </a:ln>
        </p:spPr>
      </p:pic>
      <p:sp>
        <p:nvSpPr>
          <p:cNvPr id="3"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320" y="2276872"/>
            <a:ext cx="8573144" cy="1190119"/>
          </a:xfrm>
        </p:spPr>
        <p:txBody>
          <a:bodyPr/>
          <a:lstStyle/>
          <a:p>
            <a:r>
              <a:rPr lang="en-US" sz="3600" dirty="0" smtClean="0"/>
              <a:t>Crisis, Connections and Collaboration</a:t>
            </a:r>
            <a:br>
              <a:rPr lang="en-US" sz="3600" dirty="0" smtClean="0"/>
            </a:br>
            <a:endParaRPr lang="en-US" sz="3600" dirty="0"/>
          </a:p>
        </p:txBody>
      </p:sp>
      <p:sp>
        <p:nvSpPr>
          <p:cNvPr id="3" name="Subtitle 2"/>
          <p:cNvSpPr>
            <a:spLocks noGrp="1"/>
          </p:cNvSpPr>
          <p:nvPr>
            <p:ph type="subTitle" idx="1"/>
          </p:nvPr>
        </p:nvSpPr>
        <p:spPr>
          <a:xfrm>
            <a:off x="1509464" y="3886200"/>
            <a:ext cx="7239000" cy="1752600"/>
          </a:xfrm>
        </p:spPr>
        <p:txBody>
          <a:bodyPr>
            <a:normAutofit lnSpcReduction="10000"/>
          </a:bodyPr>
          <a:lstStyle/>
          <a:p>
            <a:r>
              <a:rPr lang="en-US" dirty="0" smtClean="0"/>
              <a:t>Edward G. Happ</a:t>
            </a:r>
          </a:p>
          <a:p>
            <a:r>
              <a:rPr lang="en-US" dirty="0" smtClean="0"/>
              <a:t>Global CIO, IFRC</a:t>
            </a:r>
          </a:p>
          <a:p>
            <a:r>
              <a:rPr lang="en-US" dirty="0" smtClean="0"/>
              <a:t>Chairman, NetHope</a:t>
            </a:r>
          </a:p>
          <a:p>
            <a:r>
              <a:rPr lang="en-US" dirty="0" smtClean="0"/>
              <a:t>October 17, 2011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2" cstate="print"/>
          <a:srcRect/>
          <a:stretch>
            <a:fillRect/>
          </a:stretch>
        </p:blipFill>
        <p:spPr bwMode="auto">
          <a:xfrm>
            <a:off x="1517650" y="2057400"/>
            <a:ext cx="7626350" cy="2938463"/>
          </a:xfrm>
          <a:prstGeom prst="rect">
            <a:avLst/>
          </a:prstGeom>
          <a:noFill/>
          <a:ln w="9525">
            <a:noFill/>
            <a:miter lim="800000"/>
            <a:headEnd/>
            <a:tailEnd/>
          </a:ln>
        </p:spPr>
      </p:pic>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cap="none" dirty="0" smtClean="0">
                <a:ea typeface="ＭＳ Ｐゴシック" pitchFamily="-65" charset="-128"/>
                <a:sym typeface="Lucida Grande" charset="0"/>
              </a:rPr>
              <a:t>1c</a:t>
            </a:r>
            <a:r>
              <a:rPr lang="en-US" dirty="0" smtClean="0">
                <a:ea typeface="ＭＳ Ｐゴシック" pitchFamily="-65" charset="-128"/>
                <a:sym typeface="Lucida Grande" charset="0"/>
              </a:rPr>
              <a:t>.  Anatomy of response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Japan Tsunami Aftermath – </a:t>
            </a:r>
            <a:r>
              <a:rPr lang="en-US" sz="2000" dirty="0" smtClean="0"/>
              <a:t>14 Mar 11</a:t>
            </a:r>
            <a:endParaRPr lang="en-GB" sz="3200" dirty="0"/>
          </a:p>
        </p:txBody>
      </p:sp>
      <p:pic>
        <p:nvPicPr>
          <p:cNvPr id="67586" name="Picture 2" descr="http://l.yimg.com/a/p/us/news/editorial/b/3c/b3c493d410cf9e10fb6dcafa4c3f3fad.jpeg"/>
          <p:cNvPicPr>
            <a:picLocks noChangeAspect="1" noChangeArrowheads="1"/>
          </p:cNvPicPr>
          <p:nvPr/>
        </p:nvPicPr>
        <p:blipFill>
          <a:blip r:embed="rId3" cstate="print"/>
          <a:srcRect/>
          <a:stretch>
            <a:fillRect/>
          </a:stretch>
        </p:blipFill>
        <p:spPr bwMode="auto">
          <a:xfrm>
            <a:off x="1069503" y="1556805"/>
            <a:ext cx="7750969" cy="3571875"/>
          </a:xfrm>
          <a:prstGeom prst="rect">
            <a:avLst/>
          </a:prstGeom>
          <a:noFill/>
        </p:spPr>
      </p:pic>
      <p:sp>
        <p:nvSpPr>
          <p:cNvPr id="6" name="TextBox 5"/>
          <p:cNvSpPr txBox="1"/>
          <p:nvPr/>
        </p:nvSpPr>
        <p:spPr>
          <a:xfrm>
            <a:off x="3851920" y="5157192"/>
            <a:ext cx="5012911" cy="584775"/>
          </a:xfrm>
          <a:prstGeom prst="rect">
            <a:avLst/>
          </a:prstGeom>
          <a:noFill/>
        </p:spPr>
        <p:txBody>
          <a:bodyPr wrap="none" rtlCol="0">
            <a:spAutoFit/>
          </a:bodyPr>
          <a:lstStyle/>
          <a:p>
            <a:pPr algn="r"/>
            <a:r>
              <a:rPr lang="en-GB" sz="1600" i="1" dirty="0" smtClean="0"/>
              <a:t>A destroyed landscape in </a:t>
            </a:r>
            <a:r>
              <a:rPr lang="en-GB" sz="1600" i="1" dirty="0" err="1" smtClean="0"/>
              <a:t>Otsuchi</a:t>
            </a:r>
            <a:r>
              <a:rPr lang="en-GB" sz="1600" i="1" dirty="0" smtClean="0"/>
              <a:t> village, </a:t>
            </a:r>
          </a:p>
          <a:p>
            <a:pPr algn="r"/>
            <a:r>
              <a:rPr lang="en-GB" sz="1600" i="1" dirty="0" smtClean="0"/>
              <a:t>Iwate Prefecture in northern Japan” -- Reuters/Kyodo</a:t>
            </a:r>
            <a:endParaRPr lang="en-GB" sz="1600" i="1" dirty="0"/>
          </a:p>
        </p:txBody>
      </p:sp>
      <p:sp>
        <p:nvSpPr>
          <p:cNvPr id="5" name="Slide Number Placeholder 3"/>
          <p:cNvSpPr txBox="1">
            <a:spLocks/>
          </p:cNvSpPr>
          <p:nvPr/>
        </p:nvSpPr>
        <p:spPr>
          <a:xfrm>
            <a:off x="7740352"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r>
              <a:rPr lang="en-US" dirty="0"/>
              <a:t>Stages of a </a:t>
            </a:r>
            <a:r>
              <a:rPr lang="en-US" dirty="0" smtClean="0"/>
              <a:t>Disaster Response</a:t>
            </a:r>
            <a:endParaRPr lang="en-US" dirty="0"/>
          </a:p>
        </p:txBody>
      </p:sp>
      <p:sp>
        <p:nvSpPr>
          <p:cNvPr id="707587" name="Rectangle 3"/>
          <p:cNvSpPr>
            <a:spLocks noGrp="1" noChangeArrowheads="1"/>
          </p:cNvSpPr>
          <p:nvPr>
            <p:ph sz="half" idx="1"/>
          </p:nvPr>
        </p:nvSpPr>
        <p:spPr>
          <a:xfrm>
            <a:off x="251520" y="1676400"/>
            <a:ext cx="4244280" cy="5181600"/>
          </a:xfrm>
        </p:spPr>
        <p:txBody>
          <a:bodyPr/>
          <a:lstStyle/>
          <a:p>
            <a:pPr>
              <a:buFontTx/>
              <a:buNone/>
            </a:pPr>
            <a:r>
              <a:rPr lang="en-US" b="1" u="sng" dirty="0"/>
              <a:t>Stage 0:</a:t>
            </a:r>
            <a:r>
              <a:rPr lang="en-US" b="1" dirty="0"/>
              <a:t> Preparedness</a:t>
            </a:r>
            <a:endParaRPr lang="en-US" dirty="0"/>
          </a:p>
          <a:p>
            <a:pPr lvl="1"/>
            <a:r>
              <a:rPr lang="en-US" sz="2000" i="1" dirty="0" smtClean="0"/>
              <a:t>Example</a:t>
            </a:r>
            <a:r>
              <a:rPr lang="en-US" sz="2000" i="1" dirty="0"/>
              <a:t>: </a:t>
            </a:r>
            <a:r>
              <a:rPr lang="en-US" sz="2000" i="1" dirty="0" smtClean="0"/>
              <a:t>Typhoon preparedness </a:t>
            </a:r>
            <a:r>
              <a:rPr lang="en-US" sz="2000" i="1" dirty="0"/>
              <a:t>in </a:t>
            </a:r>
            <a:r>
              <a:rPr lang="en-US" sz="2000" i="1" dirty="0" smtClean="0"/>
              <a:t>Bangladesh</a:t>
            </a:r>
          </a:p>
          <a:p>
            <a:pPr lvl="1"/>
            <a:r>
              <a:rPr lang="en-US" sz="2000" dirty="0" smtClean="0">
                <a:solidFill>
                  <a:srgbClr val="FF0000"/>
                </a:solidFill>
              </a:rPr>
              <a:t>This is the best investment (4:1)</a:t>
            </a:r>
          </a:p>
          <a:p>
            <a:r>
              <a:rPr lang="en-US" u="sng" dirty="0" smtClean="0"/>
              <a:t>Stage 1:</a:t>
            </a:r>
            <a:r>
              <a:rPr lang="en-US" dirty="0" smtClean="0"/>
              <a:t> Within hours of disaster striking</a:t>
            </a:r>
          </a:p>
          <a:p>
            <a:pPr lvl="1"/>
            <a:r>
              <a:rPr lang="en-US" sz="2000" i="1" dirty="0" smtClean="0"/>
              <a:t>Example: CRS in sectarian fighting in eastern Congo</a:t>
            </a:r>
            <a:r>
              <a:rPr lang="en-US" sz="2000" dirty="0" smtClean="0"/>
              <a:t>  </a:t>
            </a:r>
          </a:p>
          <a:p>
            <a:pPr lvl="1"/>
            <a:r>
              <a:rPr lang="en-US" sz="2000" dirty="0" smtClean="0">
                <a:solidFill>
                  <a:srgbClr val="FF0000"/>
                </a:solidFill>
              </a:rPr>
              <a:t>This is the Highly Individual, Highly Mobile ICT stage</a:t>
            </a:r>
          </a:p>
          <a:p>
            <a:r>
              <a:rPr lang="en-US" u="sng" dirty="0" smtClean="0"/>
              <a:t>Stage 2: </a:t>
            </a:r>
            <a:r>
              <a:rPr lang="en-US" dirty="0" smtClean="0"/>
              <a:t>Within two weeks of disaster striking</a:t>
            </a:r>
            <a:endParaRPr lang="en-US" sz="2200" dirty="0" smtClean="0">
              <a:solidFill>
                <a:srgbClr val="FF0000"/>
              </a:solidFill>
            </a:endParaRPr>
          </a:p>
          <a:p>
            <a:pPr lvl="1"/>
            <a:r>
              <a:rPr lang="en-US" i="1" dirty="0" smtClean="0"/>
              <a:t>Example: Relief International in Bam, Iran earthquake </a:t>
            </a:r>
            <a:endParaRPr lang="en-US" dirty="0" smtClean="0"/>
          </a:p>
          <a:p>
            <a:pPr lvl="1">
              <a:buNone/>
            </a:pPr>
            <a:endParaRPr lang="en-US" sz="2000" dirty="0"/>
          </a:p>
        </p:txBody>
      </p:sp>
      <p:sp>
        <p:nvSpPr>
          <p:cNvPr id="5" name="Content Placeholder 4"/>
          <p:cNvSpPr>
            <a:spLocks noGrp="1"/>
          </p:cNvSpPr>
          <p:nvPr>
            <p:ph sz="half" idx="2"/>
          </p:nvPr>
        </p:nvSpPr>
        <p:spPr>
          <a:xfrm>
            <a:off x="4648200" y="1676400"/>
            <a:ext cx="4495800" cy="4191000"/>
          </a:xfrm>
        </p:spPr>
        <p:txBody>
          <a:bodyPr/>
          <a:lstStyle/>
          <a:p>
            <a:pPr marL="273050" lvl="1" indent="-273050"/>
            <a:r>
              <a:rPr lang="en-US" dirty="0" smtClean="0">
                <a:solidFill>
                  <a:srgbClr val="FF0000"/>
                </a:solidFill>
              </a:rPr>
              <a:t>Small Group, Highly Mobile/Temporary ICT stage</a:t>
            </a:r>
          </a:p>
          <a:p>
            <a:r>
              <a:rPr lang="en-US" u="sng" dirty="0" smtClean="0"/>
              <a:t>Stage 3</a:t>
            </a:r>
            <a:r>
              <a:rPr lang="en-US" dirty="0" smtClean="0"/>
              <a:t>  – From one-six months following a disaster striking to multi-year.</a:t>
            </a:r>
          </a:p>
          <a:p>
            <a:pPr lvl="1"/>
            <a:r>
              <a:rPr lang="en-US" dirty="0" smtClean="0">
                <a:solidFill>
                  <a:srgbClr val="FF0000"/>
                </a:solidFill>
              </a:rPr>
              <a:t>Large Group - Permanent ICT stage</a:t>
            </a:r>
          </a:p>
          <a:p>
            <a:r>
              <a:rPr lang="en-US" u="sng" dirty="0" smtClean="0"/>
              <a:t>Stage 4</a:t>
            </a:r>
            <a:r>
              <a:rPr lang="en-US" dirty="0" smtClean="0"/>
              <a:t>  – Learning </a:t>
            </a:r>
          </a:p>
          <a:p>
            <a:pPr lvl="1"/>
            <a:r>
              <a:rPr lang="en-US" i="1" dirty="0" smtClean="0"/>
              <a:t>Example: NetHope members in Pakistan earthquake response </a:t>
            </a:r>
          </a:p>
          <a:p>
            <a:pPr lvl="1"/>
            <a:r>
              <a:rPr lang="en-US" dirty="0" smtClean="0">
                <a:solidFill>
                  <a:srgbClr val="FF0000"/>
                </a:solidFill>
              </a:rPr>
              <a:t>Don’t waste mistakes</a:t>
            </a: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Bangladesh Cyclone Fatalities</a:t>
            </a:r>
            <a:endParaRPr lang="en-US" dirty="0"/>
          </a:p>
        </p:txBody>
      </p:sp>
      <p:graphicFrame>
        <p:nvGraphicFramePr>
          <p:cNvPr id="5" name="Content Placeholder 4"/>
          <p:cNvGraphicFramePr>
            <a:graphicFrameLocks noGrp="1"/>
          </p:cNvGraphicFramePr>
          <p:nvPr>
            <p:ph idx="1"/>
          </p:nvPr>
        </p:nvGraphicFramePr>
        <p:xfrm>
          <a:off x="1547664" y="1340768"/>
          <a:ext cx="6858000" cy="551723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r>
              <a:rPr lang="en-US" dirty="0"/>
              <a:t>Changing Priorities By Program Type</a:t>
            </a:r>
          </a:p>
        </p:txBody>
      </p:sp>
      <p:sp>
        <p:nvSpPr>
          <p:cNvPr id="705539" name="Text Box 3"/>
          <p:cNvSpPr txBox="1">
            <a:spLocks noChangeArrowheads="1"/>
          </p:cNvSpPr>
          <p:nvPr/>
        </p:nvSpPr>
        <p:spPr bwMode="auto">
          <a:xfrm>
            <a:off x="1795983" y="5552405"/>
            <a:ext cx="3632200" cy="396875"/>
          </a:xfrm>
          <a:prstGeom prst="rect">
            <a:avLst/>
          </a:prstGeom>
          <a:noFill/>
          <a:ln w="9525">
            <a:noFill/>
            <a:miter lim="800000"/>
            <a:headEnd/>
            <a:tailEnd/>
          </a:ln>
          <a:effectLst/>
        </p:spPr>
        <p:txBody>
          <a:bodyPr wrap="none">
            <a:spAutoFit/>
          </a:bodyPr>
          <a:lstStyle/>
          <a:p>
            <a:r>
              <a:rPr lang="en-US" sz="2000" i="1">
                <a:solidFill>
                  <a:schemeClr val="tx1"/>
                </a:solidFill>
                <a:latin typeface="Arial" charset="0"/>
              </a:rPr>
              <a:t>Ranking factors 1-4, 1=highest</a:t>
            </a:r>
          </a:p>
        </p:txBody>
      </p:sp>
      <p:pic>
        <p:nvPicPr>
          <p:cNvPr id="705540" name="Picture 4"/>
          <p:cNvPicPr>
            <a:picLocks noChangeAspect="1" noChangeArrowheads="1"/>
          </p:cNvPicPr>
          <p:nvPr/>
        </p:nvPicPr>
        <p:blipFill>
          <a:blip r:embed="rId3" cstate="print"/>
          <a:srcRect/>
          <a:stretch>
            <a:fillRect/>
          </a:stretch>
        </p:blipFill>
        <p:spPr bwMode="auto">
          <a:xfrm>
            <a:off x="1735658" y="3026692"/>
            <a:ext cx="6508750" cy="2149475"/>
          </a:xfrm>
          <a:prstGeom prst="rect">
            <a:avLst/>
          </a:prstGeom>
          <a:noFill/>
          <a:ln w="9525">
            <a:noFill/>
            <a:miter lim="800000"/>
            <a:headEnd/>
            <a:tailEnd/>
          </a:ln>
          <a:effectLst/>
        </p:spPr>
      </p:pic>
      <p:sp>
        <p:nvSpPr>
          <p:cNvPr id="7" name="Text Box 5"/>
          <p:cNvSpPr txBox="1">
            <a:spLocks noChangeArrowheads="1"/>
          </p:cNvSpPr>
          <p:nvPr/>
        </p:nvSpPr>
        <p:spPr bwMode="auto">
          <a:xfrm>
            <a:off x="1763688" y="1772816"/>
            <a:ext cx="6543675" cy="1098550"/>
          </a:xfrm>
          <a:prstGeom prst="rect">
            <a:avLst/>
          </a:prstGeom>
          <a:noFill/>
          <a:ln w="9525">
            <a:noFill/>
            <a:miter lim="800000"/>
            <a:headEnd/>
            <a:tailEnd/>
          </a:ln>
          <a:effectLst/>
        </p:spPr>
        <p:txBody>
          <a:bodyPr wrap="none">
            <a:spAutoFit/>
          </a:bodyPr>
          <a:lstStyle/>
          <a:p>
            <a:pPr eaLnBrk="0" hangingPunct="0">
              <a:spcBef>
                <a:spcPct val="30000"/>
              </a:spcBef>
            </a:pPr>
            <a:r>
              <a:rPr lang="en-US" sz="2000" b="1" i="1">
                <a:solidFill>
                  <a:srgbClr val="0000FF"/>
                </a:solidFill>
                <a:latin typeface="Arial" charset="0"/>
              </a:rPr>
              <a:t>For emergency response, time and volume are king; </a:t>
            </a:r>
          </a:p>
          <a:p>
            <a:pPr eaLnBrk="0" hangingPunct="0">
              <a:spcBef>
                <a:spcPct val="30000"/>
              </a:spcBef>
            </a:pPr>
            <a:r>
              <a:rPr lang="en-US" sz="2000" b="1" i="1">
                <a:solidFill>
                  <a:srgbClr val="0000FF"/>
                </a:solidFill>
                <a:latin typeface="Arial" charset="0"/>
              </a:rPr>
              <a:t>for development, cost and quality reign</a:t>
            </a:r>
          </a:p>
          <a:p>
            <a:endParaRPr lang="en-US" sz="2000" b="1" i="1">
              <a:solidFill>
                <a:srgbClr val="0000FF"/>
              </a:solidFill>
              <a:latin typeface="Arial" charset="0"/>
            </a:endParaRPr>
          </a:p>
        </p:txBody>
      </p:sp>
      <p:sp>
        <p:nvSpPr>
          <p:cNvPr id="8" name="Slide Number Placeholder 3"/>
          <p:cNvSpPr txBox="1">
            <a:spLocks/>
          </p:cNvSpPr>
          <p:nvPr/>
        </p:nvSpPr>
        <p:spPr>
          <a:xfrm>
            <a:off x="7740352" y="6265118"/>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1835696" y="260648"/>
            <a:ext cx="6858000" cy="1143000"/>
          </a:xfrm>
        </p:spPr>
        <p:txBody>
          <a:bodyPr/>
          <a:lstStyle/>
          <a:p>
            <a:r>
              <a:rPr lang="en-US"/>
              <a:t>An NGO Supply Chain</a:t>
            </a:r>
          </a:p>
        </p:txBody>
      </p:sp>
      <p:sp>
        <p:nvSpPr>
          <p:cNvPr id="713731" name="AutoShape 3"/>
          <p:cNvSpPr>
            <a:spLocks noChangeArrowheads="1"/>
          </p:cNvSpPr>
          <p:nvPr/>
        </p:nvSpPr>
        <p:spPr bwMode="auto">
          <a:xfrm>
            <a:off x="304800" y="3204418"/>
            <a:ext cx="1295400" cy="1066800"/>
          </a:xfrm>
          <a:prstGeom prst="homePlate">
            <a:avLst>
              <a:gd name="adj" fmla="val 30357"/>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Plan</a:t>
            </a:r>
          </a:p>
        </p:txBody>
      </p:sp>
      <p:sp>
        <p:nvSpPr>
          <p:cNvPr id="713732" name="AutoShape 4"/>
          <p:cNvSpPr>
            <a:spLocks noChangeArrowheads="1"/>
          </p:cNvSpPr>
          <p:nvPr/>
        </p:nvSpPr>
        <p:spPr bwMode="auto">
          <a:xfrm>
            <a:off x="2514600" y="3204418"/>
            <a:ext cx="1905000" cy="1066800"/>
          </a:xfrm>
          <a:prstGeom prst="chevron">
            <a:avLst>
              <a:gd name="adj" fmla="val 44643"/>
            </a:avLst>
          </a:prstGeom>
          <a:solidFill>
            <a:srgbClr val="99CC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       Ship</a:t>
            </a:r>
          </a:p>
        </p:txBody>
      </p:sp>
      <p:sp>
        <p:nvSpPr>
          <p:cNvPr id="713733" name="AutoShape 5"/>
          <p:cNvSpPr>
            <a:spLocks noChangeArrowheads="1"/>
          </p:cNvSpPr>
          <p:nvPr/>
        </p:nvSpPr>
        <p:spPr bwMode="auto">
          <a:xfrm>
            <a:off x="3886200" y="3204418"/>
            <a:ext cx="2057400" cy="1066800"/>
          </a:xfrm>
          <a:prstGeom prst="chevron">
            <a:avLst>
              <a:gd name="adj" fmla="val 48214"/>
            </a:avLst>
          </a:prstGeom>
          <a:solidFill>
            <a:srgbClr val="FF99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Warehouse</a:t>
            </a:r>
          </a:p>
        </p:txBody>
      </p:sp>
      <p:sp>
        <p:nvSpPr>
          <p:cNvPr id="713734" name="AutoShape 6"/>
          <p:cNvSpPr>
            <a:spLocks noChangeArrowheads="1"/>
          </p:cNvSpPr>
          <p:nvPr/>
        </p:nvSpPr>
        <p:spPr bwMode="auto">
          <a:xfrm>
            <a:off x="5410200" y="3204418"/>
            <a:ext cx="1905000" cy="1066800"/>
          </a:xfrm>
          <a:prstGeom prst="chevron">
            <a:avLst>
              <a:gd name="adj" fmla="val 44643"/>
            </a:avLst>
          </a:prstGeom>
          <a:solidFill>
            <a:srgbClr val="99CC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       Ship</a:t>
            </a:r>
          </a:p>
        </p:txBody>
      </p:sp>
      <p:sp>
        <p:nvSpPr>
          <p:cNvPr id="713735" name="AutoShape 7"/>
          <p:cNvSpPr>
            <a:spLocks noChangeArrowheads="1"/>
          </p:cNvSpPr>
          <p:nvPr/>
        </p:nvSpPr>
        <p:spPr bwMode="auto">
          <a:xfrm>
            <a:off x="6781800" y="3204418"/>
            <a:ext cx="2133600" cy="1066800"/>
          </a:xfrm>
          <a:prstGeom prst="chevron">
            <a:avLst>
              <a:gd name="adj" fmla="val 50000"/>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Ben. Track</a:t>
            </a:r>
          </a:p>
        </p:txBody>
      </p:sp>
      <p:sp>
        <p:nvSpPr>
          <p:cNvPr id="713736" name="Line 8"/>
          <p:cNvSpPr>
            <a:spLocks noChangeShapeType="1"/>
          </p:cNvSpPr>
          <p:nvPr/>
        </p:nvSpPr>
        <p:spPr bwMode="auto">
          <a:xfrm flipV="1">
            <a:off x="6248400" y="2831058"/>
            <a:ext cx="0" cy="304800"/>
          </a:xfrm>
          <a:prstGeom prst="line">
            <a:avLst/>
          </a:prstGeom>
          <a:noFill/>
          <a:ln w="38100">
            <a:solidFill>
              <a:schemeClr val="tx1"/>
            </a:solidFill>
            <a:round/>
            <a:headEnd/>
            <a:tailEnd/>
          </a:ln>
          <a:effectLst/>
        </p:spPr>
        <p:txBody>
          <a:bodyPr/>
          <a:lstStyle/>
          <a:p>
            <a:endParaRPr lang="en-US"/>
          </a:p>
        </p:txBody>
      </p:sp>
      <p:sp>
        <p:nvSpPr>
          <p:cNvPr id="713737" name="Line 9"/>
          <p:cNvSpPr>
            <a:spLocks noChangeShapeType="1"/>
          </p:cNvSpPr>
          <p:nvPr/>
        </p:nvSpPr>
        <p:spPr bwMode="auto">
          <a:xfrm flipH="1">
            <a:off x="4724400" y="2831058"/>
            <a:ext cx="1524000" cy="0"/>
          </a:xfrm>
          <a:prstGeom prst="line">
            <a:avLst/>
          </a:prstGeom>
          <a:noFill/>
          <a:ln w="38100">
            <a:solidFill>
              <a:schemeClr val="tx1"/>
            </a:solidFill>
            <a:round/>
            <a:headEnd/>
            <a:tailEnd/>
          </a:ln>
          <a:effectLst/>
        </p:spPr>
        <p:txBody>
          <a:bodyPr/>
          <a:lstStyle/>
          <a:p>
            <a:endParaRPr lang="en-US"/>
          </a:p>
        </p:txBody>
      </p:sp>
      <p:sp>
        <p:nvSpPr>
          <p:cNvPr id="713738" name="Line 10"/>
          <p:cNvSpPr>
            <a:spLocks noChangeShapeType="1"/>
          </p:cNvSpPr>
          <p:nvPr/>
        </p:nvSpPr>
        <p:spPr bwMode="auto">
          <a:xfrm flipV="1">
            <a:off x="4724400" y="2831058"/>
            <a:ext cx="0" cy="304800"/>
          </a:xfrm>
          <a:prstGeom prst="line">
            <a:avLst/>
          </a:prstGeom>
          <a:noFill/>
          <a:ln w="38100">
            <a:solidFill>
              <a:schemeClr val="tx1"/>
            </a:solidFill>
            <a:round/>
            <a:headEnd type="triangle" w="med" len="med"/>
            <a:tailEnd/>
          </a:ln>
          <a:effectLst/>
        </p:spPr>
        <p:txBody>
          <a:bodyPr/>
          <a:lstStyle/>
          <a:p>
            <a:endParaRPr lang="en-US"/>
          </a:p>
        </p:txBody>
      </p:sp>
      <p:sp>
        <p:nvSpPr>
          <p:cNvPr id="713739" name="Text Box 11"/>
          <p:cNvSpPr txBox="1">
            <a:spLocks noChangeArrowheads="1"/>
          </p:cNvSpPr>
          <p:nvPr/>
        </p:nvSpPr>
        <p:spPr bwMode="auto">
          <a:xfrm>
            <a:off x="4067944" y="2420888"/>
            <a:ext cx="2492990" cy="369332"/>
          </a:xfrm>
          <a:prstGeom prst="rect">
            <a:avLst/>
          </a:prstGeom>
          <a:noFill/>
          <a:ln w="9525">
            <a:noFill/>
            <a:miter lim="800000"/>
            <a:headEnd/>
            <a:tailEnd/>
          </a:ln>
          <a:effectLst/>
        </p:spPr>
        <p:txBody>
          <a:bodyPr wrap="none">
            <a:spAutoFit/>
          </a:bodyPr>
          <a:lstStyle/>
          <a:p>
            <a:r>
              <a:rPr lang="en-US" b="1" dirty="0">
                <a:solidFill>
                  <a:schemeClr val="tx1"/>
                </a:solidFill>
                <a:latin typeface="Arial" charset="0"/>
              </a:rPr>
              <a:t>Country – Sub-Office</a:t>
            </a:r>
          </a:p>
        </p:txBody>
      </p:sp>
      <p:sp>
        <p:nvSpPr>
          <p:cNvPr id="713740" name="Text Box 12"/>
          <p:cNvSpPr txBox="1">
            <a:spLocks noChangeArrowheads="1"/>
          </p:cNvSpPr>
          <p:nvPr/>
        </p:nvSpPr>
        <p:spPr bwMode="auto">
          <a:xfrm>
            <a:off x="539552" y="4689718"/>
            <a:ext cx="8401446" cy="2123658"/>
          </a:xfrm>
          <a:prstGeom prst="rect">
            <a:avLst/>
          </a:prstGeom>
          <a:noFill/>
          <a:ln w="9525">
            <a:noFill/>
            <a:miter lim="800000"/>
            <a:headEnd/>
            <a:tailEnd/>
          </a:ln>
          <a:effectLst/>
        </p:spPr>
        <p:txBody>
          <a:bodyPr wrap="square">
            <a:spAutoFit/>
          </a:bodyPr>
          <a:lstStyle/>
          <a:p>
            <a:pPr marL="288925" indent="-288925" eaLnBrk="0" hangingPunct="0">
              <a:spcBef>
                <a:spcPct val="30000"/>
              </a:spcBef>
              <a:buFontTx/>
              <a:buChar char="•"/>
            </a:pPr>
            <a:r>
              <a:rPr lang="en-US" sz="2000" b="1" i="1" dirty="0">
                <a:solidFill>
                  <a:srgbClr val="0000FF"/>
                </a:solidFill>
                <a:latin typeface="Arial" charset="0"/>
              </a:rPr>
              <a:t>For development, procurement is competitive; for emergency response, procurement is pre-determined and agile</a:t>
            </a:r>
          </a:p>
          <a:p>
            <a:pPr marL="288925" indent="-288925" eaLnBrk="0" hangingPunct="0">
              <a:spcBef>
                <a:spcPct val="30000"/>
              </a:spcBef>
              <a:buFontTx/>
              <a:buChar char="•"/>
            </a:pPr>
            <a:r>
              <a:rPr lang="en-US" sz="2000" b="1" i="1" dirty="0">
                <a:solidFill>
                  <a:srgbClr val="0000FF"/>
                </a:solidFill>
                <a:latin typeface="Arial" charset="0"/>
              </a:rPr>
              <a:t>Beneficiary tracking is key in the NGO supply chain; commercial SCM applications lack </a:t>
            </a:r>
            <a:r>
              <a:rPr lang="en-US" sz="2000" b="1" i="1" dirty="0" smtClean="0">
                <a:solidFill>
                  <a:srgbClr val="0000FF"/>
                </a:solidFill>
                <a:latin typeface="Arial" charset="0"/>
              </a:rPr>
              <a:t>this</a:t>
            </a:r>
          </a:p>
          <a:p>
            <a:pPr marL="288925" indent="-288925" eaLnBrk="0" hangingPunct="0">
              <a:spcBef>
                <a:spcPct val="30000"/>
              </a:spcBef>
              <a:buFontTx/>
              <a:buChar char="•"/>
            </a:pPr>
            <a:r>
              <a:rPr lang="en-US" sz="2000" b="1" i="1" dirty="0" smtClean="0">
                <a:solidFill>
                  <a:srgbClr val="0000FF"/>
                </a:solidFill>
              </a:rPr>
              <a:t>Beneficiary engagement is increasing in the supply chain</a:t>
            </a:r>
            <a:endParaRPr lang="en-US" sz="2000" b="1" i="1" dirty="0">
              <a:solidFill>
                <a:srgbClr val="0000FF"/>
              </a:solidFill>
              <a:latin typeface="Arial" charset="0"/>
            </a:endParaRPr>
          </a:p>
          <a:p>
            <a:pPr marL="288925" indent="-288925">
              <a:buFontTx/>
              <a:buChar char="•"/>
            </a:pPr>
            <a:endParaRPr lang="en-US" sz="2000" b="1" i="1" dirty="0">
              <a:solidFill>
                <a:srgbClr val="0000FF"/>
              </a:solidFill>
              <a:latin typeface="Arial" charset="0"/>
            </a:endParaRPr>
          </a:p>
        </p:txBody>
      </p:sp>
      <p:sp>
        <p:nvSpPr>
          <p:cNvPr id="713741" name="AutoShape 13"/>
          <p:cNvSpPr>
            <a:spLocks noChangeArrowheads="1"/>
          </p:cNvSpPr>
          <p:nvPr/>
        </p:nvSpPr>
        <p:spPr bwMode="auto">
          <a:xfrm>
            <a:off x="1143000" y="3204418"/>
            <a:ext cx="1905000" cy="1066800"/>
          </a:xfrm>
          <a:prstGeom prst="chevron">
            <a:avLst>
              <a:gd name="adj" fmla="val 44643"/>
            </a:avLst>
          </a:prstGeom>
          <a:solidFill>
            <a:srgbClr val="CC99FF"/>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Procure</a:t>
            </a:r>
          </a:p>
        </p:txBody>
      </p:sp>
      <p:sp>
        <p:nvSpPr>
          <p:cNvPr id="713743" name="Text Box 15"/>
          <p:cNvSpPr txBox="1">
            <a:spLocks noChangeArrowheads="1"/>
          </p:cNvSpPr>
          <p:nvPr/>
        </p:nvSpPr>
        <p:spPr bwMode="auto">
          <a:xfrm>
            <a:off x="1135063" y="2486868"/>
            <a:ext cx="1379537" cy="336550"/>
          </a:xfrm>
          <a:prstGeom prst="rect">
            <a:avLst/>
          </a:prstGeom>
          <a:noFill/>
          <a:ln w="9525">
            <a:noFill/>
            <a:miter lim="800000"/>
            <a:headEnd/>
            <a:tailEnd/>
          </a:ln>
          <a:effectLst/>
        </p:spPr>
        <p:txBody>
          <a:bodyPr wrap="none">
            <a:spAutoFit/>
          </a:bodyPr>
          <a:lstStyle/>
          <a:p>
            <a:r>
              <a:rPr lang="en-US" sz="1600" b="1">
                <a:solidFill>
                  <a:schemeClr val="tx1"/>
                </a:solidFill>
                <a:latin typeface="Arial" charset="0"/>
              </a:rPr>
              <a:t>Assessment</a:t>
            </a:r>
          </a:p>
        </p:txBody>
      </p:sp>
      <p:sp>
        <p:nvSpPr>
          <p:cNvPr id="713744" name="Line 16"/>
          <p:cNvSpPr>
            <a:spLocks noChangeShapeType="1"/>
          </p:cNvSpPr>
          <p:nvPr/>
        </p:nvSpPr>
        <p:spPr bwMode="auto">
          <a:xfrm flipV="1">
            <a:off x="1828800" y="2831058"/>
            <a:ext cx="0" cy="304800"/>
          </a:xfrm>
          <a:prstGeom prst="line">
            <a:avLst/>
          </a:prstGeom>
          <a:noFill/>
          <a:ln w="38100">
            <a:solidFill>
              <a:schemeClr val="tx1"/>
            </a:solidFill>
            <a:round/>
            <a:headEnd type="triangle" w="med" len="med"/>
            <a:tailEnd/>
          </a:ln>
          <a:effectLst/>
        </p:spPr>
        <p:txBody>
          <a:bodyPr/>
          <a:lstStyle/>
          <a:p>
            <a:endParaRPr lang="en-US"/>
          </a:p>
        </p:txBody>
      </p:sp>
      <p:sp>
        <p:nvSpPr>
          <p:cNvPr id="713745" name="Text Box 17"/>
          <p:cNvSpPr txBox="1">
            <a:spLocks noChangeArrowheads="1"/>
          </p:cNvSpPr>
          <p:nvPr/>
        </p:nvSpPr>
        <p:spPr bwMode="auto">
          <a:xfrm>
            <a:off x="7078663" y="2486868"/>
            <a:ext cx="1143000" cy="336550"/>
          </a:xfrm>
          <a:prstGeom prst="rect">
            <a:avLst/>
          </a:prstGeom>
          <a:noFill/>
          <a:ln w="9525">
            <a:noFill/>
            <a:miter lim="800000"/>
            <a:headEnd/>
            <a:tailEnd/>
          </a:ln>
          <a:effectLst/>
        </p:spPr>
        <p:txBody>
          <a:bodyPr wrap="none">
            <a:spAutoFit/>
          </a:bodyPr>
          <a:lstStyle/>
          <a:p>
            <a:r>
              <a:rPr lang="en-US" sz="1600" b="1">
                <a:solidFill>
                  <a:schemeClr val="tx1"/>
                </a:solidFill>
                <a:latin typeface="Arial" charset="0"/>
              </a:rPr>
              <a:t>Reporting</a:t>
            </a:r>
          </a:p>
        </p:txBody>
      </p:sp>
      <p:sp>
        <p:nvSpPr>
          <p:cNvPr id="19" name="Oval 18"/>
          <p:cNvSpPr/>
          <p:nvPr/>
        </p:nvSpPr>
        <p:spPr>
          <a:xfrm>
            <a:off x="6948264" y="3119090"/>
            <a:ext cx="1979712" cy="1440160"/>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27584" y="2182986"/>
            <a:ext cx="2051720" cy="1080120"/>
          </a:xfrm>
          <a:prstGeom prst="ellipse">
            <a:avLst/>
          </a:prstGeom>
          <a:no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552728" y="2182986"/>
            <a:ext cx="2051720" cy="1080120"/>
          </a:xfrm>
          <a:prstGeom prst="ellipse">
            <a:avLst/>
          </a:prstGeom>
          <a:no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1"/>
          <p:cNvSpPr txBox="1">
            <a:spLocks noChangeArrowheads="1"/>
          </p:cNvSpPr>
          <p:nvPr/>
        </p:nvSpPr>
        <p:spPr bwMode="auto">
          <a:xfrm>
            <a:off x="3131840" y="1844824"/>
            <a:ext cx="3148619" cy="400110"/>
          </a:xfrm>
          <a:prstGeom prst="rect">
            <a:avLst/>
          </a:prstGeom>
          <a:noFill/>
          <a:ln w="9525">
            <a:noFill/>
            <a:miter lim="800000"/>
            <a:headEnd/>
            <a:tailEnd/>
          </a:ln>
          <a:effectLst/>
        </p:spPr>
        <p:txBody>
          <a:bodyPr wrap="none">
            <a:spAutoFit/>
          </a:bodyPr>
          <a:lstStyle/>
          <a:p>
            <a:r>
              <a:rPr lang="en-US" sz="2000" b="1" dirty="0" smtClean="0">
                <a:solidFill>
                  <a:srgbClr val="0070C0"/>
                </a:solidFill>
                <a:latin typeface="Arial" charset="0"/>
              </a:rPr>
              <a:t>Beneficiary engagement</a:t>
            </a:r>
            <a:endParaRPr lang="en-US" sz="2000" b="1" dirty="0">
              <a:solidFill>
                <a:srgbClr val="0070C0"/>
              </a:solidFill>
              <a:latin typeface="Arial" charset="0"/>
            </a:endParaRPr>
          </a:p>
        </p:txBody>
      </p:sp>
      <p:sp>
        <p:nvSpPr>
          <p:cNvPr id="23" name="Striped Right Arrow 22"/>
          <p:cNvSpPr/>
          <p:nvPr/>
        </p:nvSpPr>
        <p:spPr>
          <a:xfrm>
            <a:off x="6228184" y="1844824"/>
            <a:ext cx="648072"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riped Right Arrow 23"/>
          <p:cNvSpPr/>
          <p:nvPr/>
        </p:nvSpPr>
        <p:spPr>
          <a:xfrm rot="10800000">
            <a:off x="2483769" y="1844824"/>
            <a:ext cx="648072"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idx="4294967295"/>
          </p:nvPr>
        </p:nvSpPr>
        <p:spPr/>
        <p:txBody>
          <a:bodyPr/>
          <a:lstStyle/>
          <a:p>
            <a:pPr eaLnBrk="1" hangingPunct="1"/>
            <a:r>
              <a:rPr lang="en-US" sz="3200" dirty="0" smtClean="0"/>
              <a:t>Crisis Needs?</a:t>
            </a:r>
          </a:p>
        </p:txBody>
      </p:sp>
      <p:sp>
        <p:nvSpPr>
          <p:cNvPr id="142340" name="Rectangle 3"/>
          <p:cNvSpPr>
            <a:spLocks noGrp="1" noChangeArrowheads="1"/>
          </p:cNvSpPr>
          <p:nvPr>
            <p:ph type="body" idx="4294967295"/>
          </p:nvPr>
        </p:nvSpPr>
        <p:spPr>
          <a:xfrm>
            <a:off x="1143000" y="1828800"/>
            <a:ext cx="7620000" cy="3276600"/>
          </a:xfrm>
        </p:spPr>
        <p:txBody>
          <a:bodyPr/>
          <a:lstStyle/>
          <a:p>
            <a:pPr marL="457200" indent="-457200" eaLnBrk="1" hangingPunct="1">
              <a:buFont typeface="+mj-lt"/>
              <a:buAutoNum type="arabicPeriod"/>
            </a:pPr>
            <a:r>
              <a:rPr lang="en-US" sz="2800" dirty="0" smtClean="0"/>
              <a:t>First: is my family OK?</a:t>
            </a:r>
          </a:p>
          <a:p>
            <a:pPr marL="457200" indent="-457200" eaLnBrk="1" hangingPunct="1">
              <a:buFont typeface="+mj-lt"/>
              <a:buAutoNum type="arabicPeriod"/>
            </a:pPr>
            <a:r>
              <a:rPr lang="en-US" sz="2800" dirty="0" smtClean="0"/>
              <a:t>Second: can I get food, water, shelter?</a:t>
            </a:r>
          </a:p>
          <a:p>
            <a:pPr marL="457200" indent="-457200" eaLnBrk="1" hangingPunct="1">
              <a:buFont typeface="+mj-lt"/>
              <a:buAutoNum type="arabicPeriod"/>
            </a:pPr>
            <a:r>
              <a:rPr lang="en-US" sz="2800" dirty="0" smtClean="0"/>
              <a:t>Third: can we communicate? (Voice / Data)</a:t>
            </a:r>
            <a:endParaRPr lang="en-US" sz="2400" dirty="0" smtClean="0"/>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People</a:t>
            </a:r>
            <a:r>
              <a:rPr lang="en-US" sz="3200" dirty="0" smtClean="0"/>
              <a:t> need to know their </a:t>
            </a:r>
            <a:br>
              <a:rPr lang="en-US" sz="3200" dirty="0" smtClean="0"/>
            </a:br>
            <a:r>
              <a:rPr lang="en-US" sz="3200" dirty="0" smtClean="0"/>
              <a:t>loved ones are safe</a:t>
            </a:r>
            <a:endParaRPr lang="en-GB" sz="3200" dirty="0"/>
          </a:p>
        </p:txBody>
      </p:sp>
      <p:pic>
        <p:nvPicPr>
          <p:cNvPr id="145410" name="Picture 2"/>
          <p:cNvPicPr>
            <a:picLocks noChangeAspect="1" noChangeArrowheads="1"/>
          </p:cNvPicPr>
          <p:nvPr/>
        </p:nvPicPr>
        <p:blipFill>
          <a:blip r:embed="rId3" cstate="print"/>
          <a:srcRect/>
          <a:stretch>
            <a:fillRect/>
          </a:stretch>
        </p:blipFill>
        <p:spPr bwMode="auto">
          <a:xfrm>
            <a:off x="1744164" y="1903048"/>
            <a:ext cx="5852172" cy="4334264"/>
          </a:xfrm>
          <a:prstGeom prst="rect">
            <a:avLst/>
          </a:prstGeom>
          <a:noFill/>
          <a:ln w="9525">
            <a:noFill/>
            <a:miter lim="800000"/>
            <a:headEnd/>
            <a:tailEnd/>
          </a:ln>
        </p:spPr>
      </p:pic>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cap="none" dirty="0" smtClean="0">
                <a:ea typeface="ＭＳ Ｐゴシック" pitchFamily="-65" charset="-128"/>
                <a:sym typeface="Lucida Grande" charset="0"/>
              </a:rPr>
              <a:t>1d.  </a:t>
            </a:r>
            <a:r>
              <a:rPr lang="en-US" dirty="0" smtClean="0">
                <a:ea typeface="ＭＳ Ｐゴシック" pitchFamily="-65" charset="-128"/>
                <a:sym typeface="Lucida Grande" charset="0"/>
              </a:rPr>
              <a:t>The new information crises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TextBox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TextBox 2"/>
          <p:cNvSpPr txBox="1"/>
          <p:nvPr/>
        </p:nvSpPr>
        <p:spPr>
          <a:xfrm>
            <a:off x="914400" y="1714500"/>
            <a:ext cx="7315200" cy="707886"/>
          </a:xfrm>
          <a:prstGeom prst="rect">
            <a:avLst/>
          </a:prstGeom>
          <a:noFill/>
        </p:spPr>
        <p:txBody>
          <a:bodyPr vert="horz" rtlCol="0">
            <a:spAutoFit/>
          </a:bodyPr>
          <a:lstStyle/>
          <a:p>
            <a:pPr algn="ctr"/>
            <a:r>
              <a:rPr lang="en-US" sz="4000" b="1" dirty="0" smtClean="0">
                <a:solidFill>
                  <a:srgbClr val="000000"/>
                </a:solidFill>
                <a:latin typeface="Arial"/>
              </a:rPr>
              <a:t>Introductions</a:t>
            </a:r>
            <a:endParaRPr lang="en-US" sz="4000" b="1" dirty="0">
              <a:solidFill>
                <a:srgbClr val="000000"/>
              </a:solidFill>
              <a:latin typeface="Arial"/>
            </a:endParaRPr>
          </a:p>
        </p:txBody>
      </p:sp>
      <p:sp>
        <p:nvSpPr>
          <p:cNvPr id="4" name="TextBox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315200" cy="1143000"/>
          </a:xfrm>
        </p:spPr>
        <p:txBody>
          <a:bodyPr/>
          <a:lstStyle/>
          <a:p>
            <a:r>
              <a:rPr lang="en-US" dirty="0" smtClean="0"/>
              <a:t>Tweets were faster than the seismometers</a:t>
            </a:r>
            <a:endParaRPr lang="en-US" dirty="0"/>
          </a:p>
        </p:txBody>
      </p:sp>
      <p:pic>
        <p:nvPicPr>
          <p:cNvPr id="335874" name="Picture 2" descr="TWITTER"/>
          <p:cNvPicPr>
            <a:picLocks noChangeAspect="1" noChangeArrowheads="1"/>
          </p:cNvPicPr>
          <p:nvPr/>
        </p:nvPicPr>
        <p:blipFill>
          <a:blip r:embed="rId3" cstate="print"/>
          <a:srcRect/>
          <a:stretch>
            <a:fillRect/>
          </a:stretch>
        </p:blipFill>
        <p:spPr bwMode="auto">
          <a:xfrm>
            <a:off x="9525" y="1800571"/>
            <a:ext cx="9134475" cy="4076701"/>
          </a:xfrm>
          <a:prstGeom prst="rect">
            <a:avLst/>
          </a:prstGeom>
          <a:noFill/>
        </p:spPr>
      </p:pic>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l="1336" t="8939" b="5279"/>
          <a:stretch>
            <a:fillRect/>
          </a:stretch>
        </p:blipFill>
        <p:spPr bwMode="auto">
          <a:xfrm>
            <a:off x="762000" y="1600200"/>
            <a:ext cx="7086600" cy="4953000"/>
          </a:xfrm>
          <a:prstGeom prst="rect">
            <a:avLst/>
          </a:prstGeom>
          <a:noFill/>
          <a:ln w="9525">
            <a:noFill/>
            <a:miter lim="800000"/>
            <a:headEnd/>
            <a:tailEnd/>
          </a:ln>
          <a:effectLst/>
        </p:spPr>
      </p:pic>
      <p:sp>
        <p:nvSpPr>
          <p:cNvPr id="2" name="Title 1"/>
          <p:cNvSpPr>
            <a:spLocks noGrp="1"/>
          </p:cNvSpPr>
          <p:nvPr>
            <p:ph type="title"/>
          </p:nvPr>
        </p:nvSpPr>
        <p:spPr>
          <a:xfrm>
            <a:off x="1835696" y="228600"/>
            <a:ext cx="6774904" cy="1143000"/>
          </a:xfrm>
        </p:spPr>
        <p:txBody>
          <a:bodyPr/>
          <a:lstStyle/>
          <a:p>
            <a:r>
              <a:rPr lang="en-US" dirty="0" smtClean="0"/>
              <a:t>Flows of Data to Crises Response</a:t>
            </a:r>
            <a:endParaRPr lang="en-US" dirty="0"/>
          </a:p>
        </p:txBody>
      </p:sp>
      <p:sp>
        <p:nvSpPr>
          <p:cNvPr id="4" name="TextBox 3"/>
          <p:cNvSpPr txBox="1"/>
          <p:nvPr/>
        </p:nvSpPr>
        <p:spPr>
          <a:xfrm>
            <a:off x="6692534" y="6059269"/>
            <a:ext cx="2375266" cy="646331"/>
          </a:xfrm>
          <a:prstGeom prst="rect">
            <a:avLst/>
          </a:prstGeom>
          <a:noFill/>
        </p:spPr>
        <p:txBody>
          <a:bodyPr wrap="none" rtlCol="0">
            <a:spAutoFit/>
          </a:bodyPr>
          <a:lstStyle/>
          <a:p>
            <a:pPr algn="r"/>
            <a:r>
              <a:rPr lang="en-US" sz="1200" i="1" dirty="0" smtClean="0"/>
              <a:t>Flows of Data to Crises Response</a:t>
            </a:r>
          </a:p>
          <a:p>
            <a:pPr algn="r"/>
            <a:r>
              <a:rPr lang="en-US" sz="1200" i="1" dirty="0" smtClean="0"/>
              <a:t>“Disaster Relief 2.0”, </a:t>
            </a:r>
          </a:p>
          <a:p>
            <a:pPr algn="r"/>
            <a:r>
              <a:rPr lang="en-US" sz="1200" i="1" dirty="0" smtClean="0"/>
              <a:t>UN Foundation report, March 2011</a:t>
            </a:r>
            <a:endParaRPr lang="en-US" sz="1200" i="1" dirty="0"/>
          </a:p>
        </p:txBody>
      </p:sp>
      <p:sp>
        <p:nvSpPr>
          <p:cNvPr id="8" name="TextBox 7"/>
          <p:cNvSpPr txBox="1"/>
          <p:nvPr/>
        </p:nvSpPr>
        <p:spPr>
          <a:xfrm>
            <a:off x="7092280" y="5181600"/>
            <a:ext cx="1981200" cy="369332"/>
          </a:xfrm>
          <a:prstGeom prst="rect">
            <a:avLst/>
          </a:prstGeom>
          <a:solidFill>
            <a:schemeClr val="tx2">
              <a:lumMod val="60000"/>
              <a:lumOff val="40000"/>
            </a:schemeClr>
          </a:solidFill>
        </p:spPr>
        <p:txBody>
          <a:bodyPr wrap="square" rtlCol="0">
            <a:spAutoFit/>
          </a:bodyPr>
          <a:lstStyle/>
          <a:p>
            <a:r>
              <a:rPr lang="en-US" dirty="0" smtClean="0"/>
              <a:t>1.0 Data volume</a:t>
            </a:r>
            <a:endParaRPr lang="en-US" dirty="0"/>
          </a:p>
        </p:txBody>
      </p:sp>
      <p:sp>
        <p:nvSpPr>
          <p:cNvPr id="9" name="Rectangle 8"/>
          <p:cNvSpPr/>
          <p:nvPr/>
        </p:nvSpPr>
        <p:spPr>
          <a:xfrm>
            <a:off x="611560" y="1700808"/>
            <a:ext cx="295232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1560" y="3501008"/>
            <a:ext cx="295232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5800" y="2492896"/>
            <a:ext cx="1581944" cy="1440160"/>
          </a:xfrm>
          <a:prstGeom prst="ellipse">
            <a:avLst/>
          </a:prstGeom>
          <a:solidFill>
            <a:schemeClr val="accent1"/>
          </a:solidFill>
          <a:ln w="381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UN  NGOs</a:t>
            </a:r>
            <a:endParaRPr lang="en-US" sz="24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l="1336" t="8939" b="5279"/>
          <a:stretch>
            <a:fillRect/>
          </a:stretch>
        </p:blipFill>
        <p:spPr bwMode="auto">
          <a:xfrm>
            <a:off x="762000" y="1600200"/>
            <a:ext cx="7086600" cy="4953000"/>
          </a:xfrm>
          <a:prstGeom prst="rect">
            <a:avLst/>
          </a:prstGeom>
          <a:noFill/>
          <a:ln w="9525">
            <a:noFill/>
            <a:miter lim="800000"/>
            <a:headEnd/>
            <a:tailEnd/>
          </a:ln>
          <a:effectLst/>
        </p:spPr>
      </p:pic>
      <p:sp>
        <p:nvSpPr>
          <p:cNvPr id="12" name="Oval 11"/>
          <p:cNvSpPr/>
          <p:nvPr/>
        </p:nvSpPr>
        <p:spPr>
          <a:xfrm>
            <a:off x="685800" y="2645296"/>
            <a:ext cx="1581944" cy="1440160"/>
          </a:xfrm>
          <a:prstGeom prst="ellipse">
            <a:avLst/>
          </a:prstGeom>
          <a:solidFill>
            <a:schemeClr val="accent1"/>
          </a:solidFill>
          <a:ln w="381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UN  NGOs</a:t>
            </a:r>
            <a:endParaRPr lang="en-US" sz="2400" dirty="0"/>
          </a:p>
        </p:txBody>
      </p:sp>
      <p:sp>
        <p:nvSpPr>
          <p:cNvPr id="2" name="Title 1"/>
          <p:cNvSpPr>
            <a:spLocks noGrp="1"/>
          </p:cNvSpPr>
          <p:nvPr>
            <p:ph type="title"/>
          </p:nvPr>
        </p:nvSpPr>
        <p:spPr>
          <a:xfrm>
            <a:off x="1979712" y="228600"/>
            <a:ext cx="6630888" cy="1143000"/>
          </a:xfrm>
        </p:spPr>
        <p:txBody>
          <a:bodyPr/>
          <a:lstStyle/>
          <a:p>
            <a:pPr algn="ctr"/>
            <a:r>
              <a:rPr lang="en-US" dirty="0" smtClean="0"/>
              <a:t>Data Overload</a:t>
            </a:r>
            <a:endParaRPr lang="en-US" dirty="0"/>
          </a:p>
        </p:txBody>
      </p:sp>
      <p:sp>
        <p:nvSpPr>
          <p:cNvPr id="4" name="TextBox 3"/>
          <p:cNvSpPr txBox="1"/>
          <p:nvPr/>
        </p:nvSpPr>
        <p:spPr>
          <a:xfrm>
            <a:off x="6692534" y="6059269"/>
            <a:ext cx="2375266" cy="646331"/>
          </a:xfrm>
          <a:prstGeom prst="rect">
            <a:avLst/>
          </a:prstGeom>
          <a:noFill/>
        </p:spPr>
        <p:txBody>
          <a:bodyPr wrap="none" rtlCol="0">
            <a:spAutoFit/>
          </a:bodyPr>
          <a:lstStyle/>
          <a:p>
            <a:pPr algn="r"/>
            <a:r>
              <a:rPr lang="en-US" sz="1200" i="1" dirty="0" smtClean="0"/>
              <a:t>Flows of Data to Crises Response</a:t>
            </a:r>
          </a:p>
          <a:p>
            <a:pPr algn="r"/>
            <a:r>
              <a:rPr lang="en-US" sz="1200" i="1" dirty="0" smtClean="0"/>
              <a:t>“Disaster Relief 2.0”, </a:t>
            </a:r>
          </a:p>
          <a:p>
            <a:pPr algn="r"/>
            <a:r>
              <a:rPr lang="en-US" sz="1200" i="1" dirty="0" smtClean="0"/>
              <a:t>UN Foundation report, March 2011</a:t>
            </a:r>
            <a:endParaRPr lang="en-US" sz="1200" i="1" dirty="0"/>
          </a:p>
        </p:txBody>
      </p:sp>
      <p:sp>
        <p:nvSpPr>
          <p:cNvPr id="5" name="Oval 4"/>
          <p:cNvSpPr/>
          <p:nvPr/>
        </p:nvSpPr>
        <p:spPr>
          <a:xfrm>
            <a:off x="107504" y="1023392"/>
            <a:ext cx="3352800" cy="1901552"/>
          </a:xfrm>
          <a:prstGeom prst="ellipse">
            <a:avLst/>
          </a:prstGeom>
          <a:solidFill>
            <a:schemeClr val="accent6">
              <a:lumMod val="75000"/>
            </a:schemeClr>
          </a:solidFill>
          <a:ln w="381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Volunteers</a:t>
            </a:r>
          </a:p>
          <a:p>
            <a:pPr algn="ctr"/>
            <a:r>
              <a:rPr lang="en-US" sz="3200" dirty="0" smtClean="0"/>
              <a:t> Techs</a:t>
            </a:r>
            <a:endParaRPr lang="en-US" sz="3200" dirty="0"/>
          </a:p>
        </p:txBody>
      </p:sp>
      <p:sp>
        <p:nvSpPr>
          <p:cNvPr id="6" name="Oval 5"/>
          <p:cNvSpPr/>
          <p:nvPr/>
        </p:nvSpPr>
        <p:spPr>
          <a:xfrm>
            <a:off x="228600" y="3828256"/>
            <a:ext cx="3276600" cy="1905000"/>
          </a:xfrm>
          <a:prstGeom prst="ellipse">
            <a:avLst/>
          </a:prstGeom>
          <a:solidFill>
            <a:schemeClr val="accent6">
              <a:lumMod val="75000"/>
            </a:schemeClr>
          </a:solidFill>
          <a:ln w="381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Beneficiaries</a:t>
            </a:r>
            <a:endParaRPr lang="en-US" sz="3200" dirty="0"/>
          </a:p>
        </p:txBody>
      </p:sp>
      <p:sp>
        <p:nvSpPr>
          <p:cNvPr id="8" name="TextBox 7"/>
          <p:cNvSpPr txBox="1"/>
          <p:nvPr/>
        </p:nvSpPr>
        <p:spPr>
          <a:xfrm>
            <a:off x="7092280" y="5181600"/>
            <a:ext cx="1981200" cy="369332"/>
          </a:xfrm>
          <a:prstGeom prst="rect">
            <a:avLst/>
          </a:prstGeom>
          <a:solidFill>
            <a:schemeClr val="tx2">
              <a:lumMod val="60000"/>
              <a:lumOff val="40000"/>
            </a:schemeClr>
          </a:solidFill>
        </p:spPr>
        <p:txBody>
          <a:bodyPr wrap="square" rtlCol="0">
            <a:spAutoFit/>
          </a:bodyPr>
          <a:lstStyle/>
          <a:p>
            <a:r>
              <a:rPr lang="en-US" dirty="0" smtClean="0"/>
              <a:t>1.0 Data volume</a:t>
            </a:r>
            <a:endParaRPr lang="en-US" dirty="0"/>
          </a:p>
        </p:txBody>
      </p:sp>
      <p:sp>
        <p:nvSpPr>
          <p:cNvPr id="9" name="TextBox 8"/>
          <p:cNvSpPr txBox="1"/>
          <p:nvPr/>
        </p:nvSpPr>
        <p:spPr>
          <a:xfrm>
            <a:off x="7092280" y="5574268"/>
            <a:ext cx="1981200" cy="369332"/>
          </a:xfrm>
          <a:prstGeom prst="rect">
            <a:avLst/>
          </a:prstGeom>
          <a:solidFill>
            <a:schemeClr val="accent6">
              <a:lumMod val="75000"/>
            </a:schemeClr>
          </a:solidFill>
        </p:spPr>
        <p:txBody>
          <a:bodyPr wrap="square" rtlCol="0">
            <a:spAutoFit/>
          </a:bodyPr>
          <a:lstStyle/>
          <a:p>
            <a:r>
              <a:rPr lang="en-US" dirty="0" smtClean="0"/>
              <a:t>2.0 Data volume</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1" fill="hold" grpId="1"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4" presetClass="emph" presetSubtype="2" fill="hold" grpId="0" nodeType="afterEffect">
                                  <p:stCondLst>
                                    <p:cond delay="0"/>
                                  </p:stCondLst>
                                  <p:childTnLst>
                                    <p:anim to="1.5" calcmode="lin" valueType="num">
                                      <p:cBhvr override="childStyle">
                                        <p:cTn id="32"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build="allAtOnce" animBg="1"/>
      <p:bldP spid="6"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619672" y="2276872"/>
            <a:ext cx="6336704" cy="864096"/>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619672" y="4077072"/>
            <a:ext cx="6336704" cy="864096"/>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619672" y="5733256"/>
            <a:ext cx="6336704" cy="864096"/>
          </a:xfrm>
          <a:prstGeom prst="round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971600" y="4797152"/>
            <a:ext cx="6408712" cy="1440160"/>
          </a:xfrm>
          <a:prstGeom prst="rightArrow">
            <a:avLst>
              <a:gd name="adj1" fmla="val 50000"/>
              <a:gd name="adj2" fmla="val 50858"/>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971600" y="3068960"/>
            <a:ext cx="6408712" cy="1440160"/>
          </a:xfrm>
          <a:prstGeom prst="rightArrow">
            <a:avLst>
              <a:gd name="adj1" fmla="val 50000"/>
              <a:gd name="adj2" fmla="val 50858"/>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1043608" y="1340768"/>
            <a:ext cx="6408712" cy="1440160"/>
          </a:xfrm>
          <a:prstGeom prst="rightArrow">
            <a:avLst>
              <a:gd name="adj1" fmla="val 50000"/>
              <a:gd name="adj2" fmla="val 50858"/>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Problem of Unintended Consequences</a:t>
            </a:r>
            <a:endParaRPr lang="en-US" dirty="0"/>
          </a:p>
        </p:txBody>
      </p:sp>
      <p:sp>
        <p:nvSpPr>
          <p:cNvPr id="5" name="TextBox 4"/>
          <p:cNvSpPr txBox="1"/>
          <p:nvPr/>
        </p:nvSpPr>
        <p:spPr>
          <a:xfrm>
            <a:off x="1259632" y="1825660"/>
            <a:ext cx="5904656"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800" dirty="0" smtClean="0">
                <a:solidFill>
                  <a:schemeClr val="bg1"/>
                </a:solidFill>
              </a:rPr>
              <a:t>Higher participation </a:t>
            </a:r>
            <a:endParaRPr lang="en-US" sz="2800" dirty="0">
              <a:solidFill>
                <a:schemeClr val="bg1"/>
              </a:solidFill>
            </a:endParaRPr>
          </a:p>
        </p:txBody>
      </p:sp>
      <p:sp>
        <p:nvSpPr>
          <p:cNvPr id="17" name="TextBox 16"/>
          <p:cNvSpPr txBox="1"/>
          <p:nvPr/>
        </p:nvSpPr>
        <p:spPr>
          <a:xfrm>
            <a:off x="1691680" y="2545740"/>
            <a:ext cx="5688632"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234950" indent="-234950"/>
            <a:r>
              <a:rPr lang="en-US" sz="2400" dirty="0" smtClean="0"/>
              <a:t>Untimely decision-making</a:t>
            </a:r>
          </a:p>
        </p:txBody>
      </p:sp>
      <p:sp>
        <p:nvSpPr>
          <p:cNvPr id="22" name="TextBox 21"/>
          <p:cNvSpPr txBox="1"/>
          <p:nvPr/>
        </p:nvSpPr>
        <p:spPr>
          <a:xfrm>
            <a:off x="1331640" y="3553852"/>
            <a:ext cx="5904656"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800" dirty="0" smtClean="0">
                <a:solidFill>
                  <a:schemeClr val="bg1"/>
                </a:solidFill>
              </a:rPr>
              <a:t>Increased demand for fast data</a:t>
            </a:r>
            <a:endParaRPr lang="en-US" sz="2800" dirty="0">
              <a:solidFill>
                <a:schemeClr val="bg1"/>
              </a:solidFill>
            </a:endParaRPr>
          </a:p>
        </p:txBody>
      </p:sp>
      <p:sp>
        <p:nvSpPr>
          <p:cNvPr id="23" name="TextBox 22"/>
          <p:cNvSpPr txBox="1"/>
          <p:nvPr/>
        </p:nvSpPr>
        <p:spPr>
          <a:xfrm>
            <a:off x="1763688" y="4293096"/>
            <a:ext cx="6120680"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234950" indent="-234950"/>
            <a:r>
              <a:rPr lang="en-US" sz="2400" dirty="0" smtClean="0"/>
              <a:t>More work responding to HQ than for Field</a:t>
            </a:r>
          </a:p>
        </p:txBody>
      </p:sp>
      <p:sp>
        <p:nvSpPr>
          <p:cNvPr id="28" name="TextBox 27"/>
          <p:cNvSpPr txBox="1"/>
          <p:nvPr/>
        </p:nvSpPr>
        <p:spPr>
          <a:xfrm>
            <a:off x="1907704" y="6002124"/>
            <a:ext cx="5688632"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234950" indent="-234950"/>
            <a:r>
              <a:rPr lang="en-US" sz="2400" dirty="0" smtClean="0">
                <a:sym typeface="Wingdings"/>
              </a:rPr>
              <a:t>Cannot read all the daily email</a:t>
            </a:r>
            <a:endParaRPr lang="en-US" sz="2400" dirty="0"/>
          </a:p>
        </p:txBody>
      </p:sp>
      <p:sp>
        <p:nvSpPr>
          <p:cNvPr id="27" name="TextBox 26"/>
          <p:cNvSpPr txBox="1"/>
          <p:nvPr/>
        </p:nvSpPr>
        <p:spPr>
          <a:xfrm>
            <a:off x="1259632" y="4797152"/>
            <a:ext cx="6192688" cy="954107"/>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endParaRPr lang="en-US" sz="2800" dirty="0" smtClean="0"/>
          </a:p>
          <a:p>
            <a:r>
              <a:rPr lang="en-US" sz="2800" dirty="0" smtClean="0">
                <a:solidFill>
                  <a:schemeClr val="bg1"/>
                </a:solidFill>
              </a:rPr>
              <a:t>Faster communication with email </a:t>
            </a:r>
            <a:endParaRPr lang="en-US" sz="2800" dirty="0">
              <a:solidFill>
                <a:schemeClr val="bg1"/>
              </a:solidFill>
            </a:endParaRPr>
          </a:p>
        </p:txBody>
      </p:sp>
      <p:sp>
        <p:nvSpPr>
          <p:cNvPr id="1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476672"/>
            <a:ext cx="6336704" cy="954107"/>
          </a:xfrm>
          <a:prstGeom prst="rect">
            <a:avLst/>
          </a:prstGeom>
          <a:noFill/>
        </p:spPr>
        <p:txBody>
          <a:bodyPr wrap="square" lIns="91440" tIns="45720" rIns="91440" bIns="45720">
            <a:spAutoFit/>
          </a:bodyPr>
          <a:lstStyle/>
          <a:p>
            <a:pPr eaLnBrk="0" hangingPunct="0"/>
            <a:r>
              <a:rPr lang="en-GB" sz="2800" b="1" i="1" dirty="0" smtClean="0">
                <a:latin typeface="Arial" pitchFamily="34" charset="0"/>
                <a:ea typeface="+mj-ea"/>
                <a:cs typeface="Arial" pitchFamily="34" charset="0"/>
              </a:rPr>
              <a:t>Eight Information Challenges in need of Solutions</a:t>
            </a:r>
            <a:endParaRPr lang="en-GB" sz="2800" b="1" i="1" dirty="0">
              <a:latin typeface="Arial" pitchFamily="34" charset="0"/>
              <a:ea typeface="+mj-ea"/>
              <a:cs typeface="Arial" pitchFamily="34" charset="0"/>
            </a:endParaRPr>
          </a:p>
        </p:txBody>
      </p:sp>
      <p:graphicFrame>
        <p:nvGraphicFramePr>
          <p:cNvPr id="5" name="Content Placeholder 4"/>
          <p:cNvGraphicFramePr>
            <a:graphicFrameLocks noGrp="1"/>
          </p:cNvGraphicFramePr>
          <p:nvPr>
            <p:ph sz="half" idx="1"/>
          </p:nvPr>
        </p:nvGraphicFramePr>
        <p:xfrm>
          <a:off x="323528" y="1974304"/>
          <a:ext cx="864096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404664"/>
            <a:ext cx="6768752" cy="954107"/>
          </a:xfrm>
          <a:prstGeom prst="rect">
            <a:avLst/>
          </a:prstGeom>
          <a:noFill/>
        </p:spPr>
        <p:txBody>
          <a:bodyPr wrap="square" lIns="91440" tIns="45720" rIns="91440" bIns="45720">
            <a:spAutoFit/>
          </a:bodyPr>
          <a:lstStyle/>
          <a:p>
            <a:pPr eaLnBrk="0" hangingPunct="0"/>
            <a:r>
              <a:rPr lang="en-GB" sz="2800" b="1" i="1" dirty="0" smtClean="0">
                <a:latin typeface="Arial" pitchFamily="34" charset="0"/>
                <a:ea typeface="+mj-ea"/>
                <a:cs typeface="Arial" pitchFamily="34" charset="0"/>
              </a:rPr>
              <a:t>Information Challenges in need of Solutions </a:t>
            </a:r>
            <a:r>
              <a:rPr lang="en-GB" sz="2000" b="1" i="1" dirty="0" smtClean="0">
                <a:latin typeface="Arial" pitchFamily="34" charset="0"/>
                <a:ea typeface="+mj-ea"/>
                <a:cs typeface="Arial" pitchFamily="34" charset="0"/>
              </a:rPr>
              <a:t>(cont.)</a:t>
            </a:r>
            <a:endParaRPr lang="en-GB" sz="2800" b="1" i="1" dirty="0">
              <a:latin typeface="Arial" pitchFamily="34" charset="0"/>
              <a:ea typeface="+mj-ea"/>
              <a:cs typeface="Arial" pitchFamily="34" charset="0"/>
            </a:endParaRPr>
          </a:p>
        </p:txBody>
      </p:sp>
      <p:graphicFrame>
        <p:nvGraphicFramePr>
          <p:cNvPr id="5" name="Content Placeholder 4"/>
          <p:cNvGraphicFramePr>
            <a:graphicFrameLocks noGrp="1"/>
          </p:cNvGraphicFramePr>
          <p:nvPr>
            <p:ph sz="half" idx="1"/>
          </p:nvPr>
        </p:nvGraphicFramePr>
        <p:xfrm>
          <a:off x="323528" y="1974304"/>
          <a:ext cx="864096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TextBox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TextBox 2"/>
          <p:cNvSpPr txBox="1"/>
          <p:nvPr/>
        </p:nvSpPr>
        <p:spPr>
          <a:xfrm>
            <a:off x="914400" y="1714500"/>
            <a:ext cx="7315200" cy="707886"/>
          </a:xfrm>
          <a:prstGeom prst="rect">
            <a:avLst/>
          </a:prstGeom>
          <a:noFill/>
        </p:spPr>
        <p:txBody>
          <a:bodyPr vert="horz" rtlCol="0">
            <a:spAutoFit/>
          </a:bodyPr>
          <a:lstStyle/>
          <a:p>
            <a:pPr algn="ctr"/>
            <a:r>
              <a:rPr lang="en-US" sz="4000" b="1" dirty="0" smtClean="0">
                <a:solidFill>
                  <a:srgbClr val="000000"/>
                </a:solidFill>
                <a:latin typeface="Arial"/>
              </a:rPr>
              <a:t>Connections</a:t>
            </a:r>
            <a:endParaRPr lang="en-US" sz="4000" b="1" dirty="0">
              <a:solidFill>
                <a:srgbClr val="000000"/>
              </a:solidFill>
              <a:latin typeface="Arial"/>
            </a:endParaRPr>
          </a:p>
        </p:txBody>
      </p:sp>
      <p:sp>
        <p:nvSpPr>
          <p:cNvPr id="4" name="TextBox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dirty="0" smtClean="0">
                <a:ea typeface="ＭＳ Ｐゴシック" pitchFamily="-65" charset="-128"/>
                <a:sym typeface="Lucida Grande" charset="0"/>
              </a:rPr>
              <a:t>2. Connections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Parable of Crossing the Street</a:t>
            </a:r>
            <a:endParaRPr lang="en-US" sz="3200" dirty="0"/>
          </a:p>
        </p:txBody>
      </p:sp>
      <p:pic>
        <p:nvPicPr>
          <p:cNvPr id="52227" name="Picture 3"/>
          <p:cNvPicPr>
            <a:picLocks noChangeAspect="1" noChangeArrowheads="1"/>
          </p:cNvPicPr>
          <p:nvPr/>
        </p:nvPicPr>
        <p:blipFill>
          <a:blip r:embed="rId3" cstate="print"/>
          <a:srcRect/>
          <a:stretch>
            <a:fillRect/>
          </a:stretch>
        </p:blipFill>
        <p:spPr bwMode="auto">
          <a:xfrm>
            <a:off x="1627584" y="1484784"/>
            <a:ext cx="6400800" cy="5276850"/>
          </a:xfrm>
          <a:prstGeom prst="rect">
            <a:avLst/>
          </a:prstGeom>
          <a:noFill/>
          <a:ln w="9525">
            <a:noFill/>
            <a:miter lim="800000"/>
            <a:headEnd/>
            <a:tailEnd/>
          </a:ln>
        </p:spPr>
      </p:pic>
      <p:sp>
        <p:nvSpPr>
          <p:cNvPr id="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srcRect/>
          <a:stretch>
            <a:fillRect/>
          </a:stretch>
        </p:blipFill>
        <p:spPr bwMode="auto">
          <a:xfrm>
            <a:off x="0" y="0"/>
            <a:ext cx="9137650" cy="6858000"/>
          </a:xfrm>
          <a:prstGeom prst="rect">
            <a:avLst/>
          </a:prstGeom>
          <a:noFill/>
          <a:ln w="9525">
            <a:noFill/>
            <a:miter lim="800000"/>
            <a:headEnd/>
            <a:tailEnd/>
          </a:ln>
        </p:spPr>
      </p:pic>
      <p:sp>
        <p:nvSpPr>
          <p:cNvPr id="4" name="Oval Callout 3"/>
          <p:cNvSpPr/>
          <p:nvPr/>
        </p:nvSpPr>
        <p:spPr>
          <a:xfrm>
            <a:off x="107504" y="620688"/>
            <a:ext cx="4248472" cy="3096344"/>
          </a:xfrm>
          <a:prstGeom prst="wedgeEllipseCallout">
            <a:avLst>
              <a:gd name="adj1" fmla="val 43754"/>
              <a:gd name="adj2" fmla="val 4754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600" dirty="0" smtClean="0"/>
              <a:t>IFRC – Trilogy</a:t>
            </a:r>
          </a:p>
          <a:p>
            <a:pPr algn="ctr"/>
            <a:r>
              <a:rPr lang="en-GB" sz="3600" dirty="0" smtClean="0"/>
              <a:t>TERA  Application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Brief Introduction</a:t>
            </a:r>
            <a:endParaRPr lang="en-GB" sz="3200" dirty="0"/>
          </a:p>
        </p:txBody>
      </p:sp>
      <p:sp>
        <p:nvSpPr>
          <p:cNvPr id="3" name="Content Placeholder 2"/>
          <p:cNvSpPr>
            <a:spLocks noGrp="1"/>
          </p:cNvSpPr>
          <p:nvPr>
            <p:ph idx="1"/>
          </p:nvPr>
        </p:nvSpPr>
        <p:spPr>
          <a:xfrm>
            <a:off x="1600200" y="1772816"/>
            <a:ext cx="7292280" cy="3916362"/>
          </a:xfrm>
        </p:spPr>
        <p:txBody>
          <a:bodyPr/>
          <a:lstStyle/>
          <a:p>
            <a:pPr>
              <a:buFont typeface="Wingdings" pitchFamily="2" charset="2"/>
              <a:buChar char="Ø"/>
            </a:pPr>
            <a:r>
              <a:rPr lang="en-US" sz="2400" dirty="0" smtClean="0"/>
              <a:t>13 Years on Wall Street</a:t>
            </a:r>
          </a:p>
          <a:p>
            <a:pPr>
              <a:buFont typeface="Wingdings" pitchFamily="2" charset="2"/>
              <a:buChar char="Ø"/>
            </a:pPr>
            <a:r>
              <a:rPr lang="en-US" sz="2400" dirty="0" smtClean="0"/>
              <a:t>10 Years in management consulting</a:t>
            </a:r>
          </a:p>
          <a:p>
            <a:pPr>
              <a:buFont typeface="Wingdings" pitchFamily="2" charset="2"/>
              <a:buChar char="Ø"/>
            </a:pPr>
            <a:r>
              <a:rPr lang="en-US" sz="2400" dirty="0" smtClean="0"/>
              <a:t>12 years in NGOs</a:t>
            </a:r>
          </a:p>
          <a:p>
            <a:pPr>
              <a:buFont typeface="Wingdings" pitchFamily="2" charset="2"/>
              <a:buChar char="Ø"/>
            </a:pPr>
            <a:r>
              <a:rPr lang="en-US" sz="2400" dirty="0" smtClean="0"/>
              <a:t>Former CIO at STC/US &amp; UK</a:t>
            </a:r>
          </a:p>
          <a:p>
            <a:pPr>
              <a:buFont typeface="Wingdings" pitchFamily="2" charset="2"/>
              <a:buChar char="Ø"/>
            </a:pPr>
            <a:r>
              <a:rPr lang="en-US" sz="2400" dirty="0" smtClean="0"/>
              <a:t>Co-founder and Chairman of NetHope.org</a:t>
            </a:r>
          </a:p>
          <a:p>
            <a:pPr>
              <a:buFont typeface="Wingdings" pitchFamily="2" charset="2"/>
              <a:buChar char="Ø"/>
            </a:pPr>
            <a:r>
              <a:rPr lang="en-US" sz="2400" dirty="0" smtClean="0"/>
              <a:t>More on LinkedIn, Google and </a:t>
            </a:r>
            <a:r>
              <a:rPr lang="en-US" sz="2400" dirty="0" smtClean="0">
                <a:hlinkClick r:id="rId3"/>
              </a:rPr>
              <a:t>www.eghapp.com</a:t>
            </a:r>
            <a:r>
              <a:rPr lang="en-US" sz="2400" dirty="0" smtClean="0"/>
              <a:t> </a:t>
            </a:r>
          </a:p>
          <a:p>
            <a:pPr lvl="1">
              <a:buNone/>
            </a:pPr>
            <a:r>
              <a:rPr lang="en-US" i="1" dirty="0" smtClean="0"/>
              <a:t> </a:t>
            </a:r>
            <a:endParaRPr lang="en-GB" i="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Texting</a:t>
            </a:r>
            <a:r>
              <a:rPr lang="en-US" sz="3200" dirty="0" smtClean="0"/>
              <a:t> Survivors in Haiti</a:t>
            </a:r>
            <a:endParaRPr lang="en-US" sz="3200" dirty="0"/>
          </a:p>
        </p:txBody>
      </p:sp>
      <p:graphicFrame>
        <p:nvGraphicFramePr>
          <p:cNvPr id="5" name="Diagram 4"/>
          <p:cNvGraphicFramePr/>
          <p:nvPr/>
        </p:nvGraphicFramePr>
        <p:xfrm>
          <a:off x="467544" y="1541016"/>
          <a:ext cx="8424936" cy="5316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sz="3200" b="1" dirty="0" smtClean="0"/>
              <a:t>What’s your software platform?</a:t>
            </a:r>
          </a:p>
        </p:txBody>
      </p:sp>
      <p:pic>
        <p:nvPicPr>
          <p:cNvPr id="26628" name="Picture 2"/>
          <p:cNvPicPr>
            <a:picLocks noChangeAspect="1" noChangeArrowheads="1"/>
          </p:cNvPicPr>
          <p:nvPr/>
        </p:nvPicPr>
        <p:blipFill>
          <a:blip r:embed="rId3" cstate="print"/>
          <a:srcRect/>
          <a:stretch>
            <a:fillRect/>
          </a:stretch>
        </p:blipFill>
        <p:spPr bwMode="auto">
          <a:xfrm>
            <a:off x="1566044" y="1877466"/>
            <a:ext cx="7110412" cy="4287838"/>
          </a:xfrm>
          <a:prstGeom prst="rect">
            <a:avLst/>
          </a:prstGeom>
          <a:noFill/>
          <a:ln w="9525">
            <a:noFill/>
            <a:miter lim="800000"/>
            <a:headEnd/>
            <a:tailEnd/>
          </a:ln>
        </p:spPr>
      </p:pic>
      <p:sp>
        <p:nvSpPr>
          <p:cNvPr id="26629" name="Slide Number Placeholder 3"/>
          <p:cNvSpPr txBox="1">
            <a:spLocks noGrp="1"/>
          </p:cNvSpPr>
          <p:nvPr/>
        </p:nvSpPr>
        <p:spPr bwMode="auto">
          <a:xfrm>
            <a:off x="7745288" y="6409134"/>
            <a:ext cx="1219200" cy="476250"/>
          </a:xfrm>
          <a:prstGeom prst="rect">
            <a:avLst/>
          </a:prstGeom>
          <a:noFill/>
          <a:ln w="9525">
            <a:noFill/>
            <a:miter lim="800000"/>
            <a:headEnd/>
            <a:tailEnd/>
          </a:ln>
        </p:spPr>
        <p:txBody>
          <a:bodyPr/>
          <a:lstStyle/>
          <a:p>
            <a:pPr algn="r"/>
            <a:fld id="{7231865E-CF45-4A46-B93F-3DBC626826C3}" type="slidenum">
              <a:rPr lang="en-US" sz="1400">
                <a:solidFill>
                  <a:schemeClr val="tx1"/>
                </a:solidFill>
                <a:latin typeface="Arial" charset="0"/>
              </a:rPr>
              <a:pPr algn="r"/>
              <a:t>41</a:t>
            </a:fld>
            <a:endParaRPr lang="en-US" sz="1400" dirty="0">
              <a:solidFill>
                <a:schemeClr val="tx1"/>
              </a:solidFill>
              <a:latin typeface="Arial" charset="0"/>
            </a:endParaRPr>
          </a:p>
        </p:txBody>
      </p:sp>
      <p:sp>
        <p:nvSpPr>
          <p:cNvPr id="5" name="TextBox 4"/>
          <p:cNvSpPr txBox="1"/>
          <p:nvPr/>
        </p:nvSpPr>
        <p:spPr>
          <a:xfrm>
            <a:off x="1619672" y="6165304"/>
            <a:ext cx="6994222" cy="369332"/>
          </a:xfrm>
          <a:prstGeom prst="rect">
            <a:avLst/>
          </a:prstGeom>
          <a:noFill/>
        </p:spPr>
        <p:txBody>
          <a:bodyPr wrap="none" rtlCol="0">
            <a:spAutoFit/>
          </a:bodyPr>
          <a:lstStyle/>
          <a:p>
            <a:r>
              <a:rPr lang="en-US" b="1" dirty="0" smtClean="0">
                <a:solidFill>
                  <a:srgbClr val="FF0000"/>
                </a:solidFill>
              </a:rPr>
              <a:t>Cell phones sold have passed the 5.5B mark, versus 1.2B PCs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7772400" y="6248400"/>
            <a:ext cx="1219200" cy="476250"/>
          </a:xfrm>
          <a:prstGeom prst="rect">
            <a:avLst/>
          </a:prstGeom>
        </p:spPr>
        <p:txBody>
          <a:bodyPr/>
          <a:lstStyle/>
          <a:p>
            <a:pPr algn="r"/>
            <a:fld id="{DBBEE195-3372-4109-8B3F-1F80207D2C02}" type="slidenum">
              <a:rPr lang="en-US"/>
              <a:pPr algn="r"/>
              <a:t>42</a:t>
            </a:fld>
            <a:endParaRPr lang="en-US" dirty="0"/>
          </a:p>
        </p:txBody>
      </p:sp>
      <p:sp>
        <p:nvSpPr>
          <p:cNvPr id="683010" name="Rectangle 2"/>
          <p:cNvSpPr>
            <a:spLocks noGrp="1" noChangeArrowheads="1"/>
          </p:cNvSpPr>
          <p:nvPr>
            <p:ph type="title"/>
          </p:nvPr>
        </p:nvSpPr>
        <p:spPr/>
        <p:txBody>
          <a:bodyPr/>
          <a:lstStyle/>
          <a:p>
            <a:r>
              <a:rPr lang="en-US"/>
              <a:t>For the rest of the world, this is the Internet</a:t>
            </a:r>
          </a:p>
        </p:txBody>
      </p:sp>
      <p:pic>
        <p:nvPicPr>
          <p:cNvPr id="683013" name="Picture 5" descr="AMB%20Single%20Masai%20on%20Cell%20Phone"/>
          <p:cNvPicPr>
            <a:picLocks noChangeAspect="1" noChangeArrowheads="1"/>
          </p:cNvPicPr>
          <p:nvPr/>
        </p:nvPicPr>
        <p:blipFill>
          <a:blip r:embed="rId3" cstate="print"/>
          <a:srcRect/>
          <a:stretch>
            <a:fillRect/>
          </a:stretch>
        </p:blipFill>
        <p:spPr bwMode="auto">
          <a:xfrm>
            <a:off x="2759075" y="1484784"/>
            <a:ext cx="3565525" cy="534035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a:t>
            </a:r>
            <a:r>
              <a:rPr lang="en-US" dirty="0" err="1" smtClean="0"/>
              <a:t>WiFi</a:t>
            </a:r>
            <a:r>
              <a:rPr lang="en-US" dirty="0" smtClean="0"/>
              <a:t> Network in Haiti</a:t>
            </a:r>
            <a:endParaRPr lang="en-US" dirty="0"/>
          </a:p>
        </p:txBody>
      </p:sp>
      <p:pic>
        <p:nvPicPr>
          <p:cNvPr id="337922" name="Picture 2" descr="http://inveneo.org/img/mark-tent.jpg"/>
          <p:cNvPicPr>
            <a:picLocks noChangeAspect="1" noChangeArrowheads="1"/>
          </p:cNvPicPr>
          <p:nvPr/>
        </p:nvPicPr>
        <p:blipFill>
          <a:blip r:embed="rId3" cstate="print"/>
          <a:srcRect/>
          <a:stretch>
            <a:fillRect/>
          </a:stretch>
        </p:blipFill>
        <p:spPr bwMode="auto">
          <a:xfrm>
            <a:off x="1801316" y="1700805"/>
            <a:ext cx="6515100" cy="4321683"/>
          </a:xfrm>
          <a:prstGeom prst="rect">
            <a:avLst/>
          </a:prstGeom>
          <a:noFill/>
        </p:spPr>
      </p:pic>
      <p:sp>
        <p:nvSpPr>
          <p:cNvPr id="4" name="TextBox 3"/>
          <p:cNvSpPr txBox="1"/>
          <p:nvPr/>
        </p:nvSpPr>
        <p:spPr>
          <a:xfrm>
            <a:off x="1547664" y="6237312"/>
            <a:ext cx="6789038" cy="369332"/>
          </a:xfrm>
          <a:prstGeom prst="rect">
            <a:avLst/>
          </a:prstGeom>
          <a:noFill/>
        </p:spPr>
        <p:txBody>
          <a:bodyPr wrap="square" rtlCol="0">
            <a:spAutoFit/>
          </a:bodyPr>
          <a:lstStyle/>
          <a:p>
            <a:r>
              <a:rPr lang="en-US" dirty="0" smtClean="0"/>
              <a:t>Mark Summer configuring networks at NetHope/Inveneo tent city</a:t>
            </a:r>
            <a:endParaRPr lang="en-US" dirty="0"/>
          </a:p>
        </p:txBody>
      </p:sp>
      <p:sp>
        <p:nvSpPr>
          <p:cNvPr id="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TextBox 2"/>
          <p:cNvSpPr txBox="1"/>
          <p:nvPr/>
        </p:nvSpPr>
        <p:spPr>
          <a:xfrm>
            <a:off x="914400" y="1714500"/>
            <a:ext cx="7315200" cy="707886"/>
          </a:xfrm>
          <a:prstGeom prst="rect">
            <a:avLst/>
          </a:prstGeom>
          <a:noFill/>
        </p:spPr>
        <p:txBody>
          <a:bodyPr vert="horz" rtlCol="0">
            <a:spAutoFit/>
          </a:bodyPr>
          <a:lstStyle/>
          <a:p>
            <a:pPr algn="ctr"/>
            <a:r>
              <a:rPr lang="en-US" sz="4000" b="1" dirty="0" smtClean="0">
                <a:solidFill>
                  <a:srgbClr val="000000"/>
                </a:solidFill>
                <a:latin typeface="Arial"/>
              </a:rPr>
              <a:t>Collaboration</a:t>
            </a:r>
            <a:endParaRPr lang="en-US" sz="4000" b="1" dirty="0">
              <a:solidFill>
                <a:srgbClr val="000000"/>
              </a:solidFill>
              <a:latin typeface="Arial"/>
            </a:endParaRPr>
          </a:p>
        </p:txBody>
      </p:sp>
      <p:sp>
        <p:nvSpPr>
          <p:cNvPr id="4" name="TextBox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dirty="0" smtClean="0">
                <a:ea typeface="ＭＳ Ｐゴシック" pitchFamily="-65" charset="-128"/>
                <a:sym typeface="Lucida Grande" charset="0"/>
              </a:rPr>
              <a:t>3. collaboration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 Tree in Zaire</a:t>
            </a:r>
            <a:endParaRPr lang="en-US" dirty="0"/>
          </a:p>
        </p:txBody>
      </p:sp>
      <p:sp>
        <p:nvSpPr>
          <p:cNvPr id="82948" name="Rectangle 4"/>
          <p:cNvSpPr>
            <a:spLocks noGrp="1" noChangeArrowheads="1"/>
          </p:cNvSpPr>
          <p:nvPr>
            <p:ph sz="half" idx="1"/>
          </p:nvPr>
        </p:nvSpPr>
        <p:spPr>
          <a:xfrm>
            <a:off x="5580112" y="1728192"/>
            <a:ext cx="3563888" cy="3789040"/>
          </a:xfrm>
        </p:spPr>
        <p:txBody>
          <a:bodyPr/>
          <a:lstStyle/>
          <a:p>
            <a:pPr>
              <a:lnSpc>
                <a:spcPct val="90000"/>
              </a:lnSpc>
              <a:buFontTx/>
              <a:buNone/>
            </a:pPr>
            <a:r>
              <a:rPr lang="en-US" sz="2400" dirty="0" smtClean="0"/>
              <a:t>	“The tree the tempest with a crash of wood / Throws down in front of us is not to bar / Our passage to our journey's end for good, / But just to ask us who we think we are.” </a:t>
            </a:r>
          </a:p>
          <a:p>
            <a:pPr>
              <a:lnSpc>
                <a:spcPct val="90000"/>
              </a:lnSpc>
              <a:buFontTx/>
              <a:buNone/>
            </a:pPr>
            <a:r>
              <a:rPr lang="en-US" sz="2400" dirty="0" smtClean="0"/>
              <a:t>	–Robert Frost</a:t>
            </a:r>
          </a:p>
          <a:p>
            <a:pPr>
              <a:lnSpc>
                <a:spcPct val="90000"/>
              </a:lnSpc>
            </a:pPr>
            <a:endParaRPr lang="en-US" sz="2400" dirty="0" smtClean="0"/>
          </a:p>
        </p:txBody>
      </p:sp>
      <p:pic>
        <p:nvPicPr>
          <p:cNvPr id="9" name="Picture 5"/>
          <p:cNvPicPr>
            <a:picLocks noChangeAspect="1" noChangeArrowheads="1"/>
          </p:cNvPicPr>
          <p:nvPr/>
        </p:nvPicPr>
        <p:blipFill>
          <a:blip r:embed="rId3" cstate="print"/>
          <a:srcRect/>
          <a:stretch>
            <a:fillRect/>
          </a:stretch>
        </p:blipFill>
        <p:spPr bwMode="auto">
          <a:xfrm>
            <a:off x="395536" y="1700808"/>
            <a:ext cx="5175115" cy="3881336"/>
          </a:xfrm>
          <a:prstGeom prst="rect">
            <a:avLst/>
          </a:prstGeom>
          <a:noFill/>
          <a:ln w="9525">
            <a:noFill/>
            <a:miter lim="800000"/>
            <a:headEnd/>
            <a:tailEnd/>
          </a:ln>
          <a:effectLst/>
        </p:spPr>
      </p:pic>
      <p:sp>
        <p:nvSpPr>
          <p:cNvPr id="10" name="Slide Number Placeholder 5"/>
          <p:cNvSpPr txBox="1">
            <a:spLocks/>
          </p:cNvSpPr>
          <p:nvPr/>
        </p:nvSpPr>
        <p:spPr>
          <a:xfrm>
            <a:off x="7020272" y="6237312"/>
            <a:ext cx="1905000" cy="4572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99B9E0-E464-40AD-98D1-528E0AC0D80F}"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020272" y="6237312"/>
            <a:ext cx="1905000" cy="457200"/>
          </a:xfrm>
        </p:spPr>
        <p:txBody>
          <a:bodyPr/>
          <a:lstStyle/>
          <a:p>
            <a:pPr algn="r"/>
            <a:fld id="{1199B9E0-E464-40AD-98D1-528E0AC0D80F}" type="slidenum">
              <a:rPr lang="en-US"/>
              <a:pPr algn="r"/>
              <a:t>47</a:t>
            </a:fld>
            <a:endParaRPr lang="en-US" dirty="0"/>
          </a:p>
        </p:txBody>
      </p:sp>
      <p:sp>
        <p:nvSpPr>
          <p:cNvPr id="229378" name="Rectangle 2"/>
          <p:cNvSpPr>
            <a:spLocks noGrp="1" noChangeArrowheads="1"/>
          </p:cNvSpPr>
          <p:nvPr>
            <p:ph type="title"/>
          </p:nvPr>
        </p:nvSpPr>
        <p:spPr>
          <a:xfrm>
            <a:off x="1907703" y="77788"/>
            <a:ext cx="7202959" cy="1143000"/>
          </a:xfrm>
        </p:spPr>
        <p:txBody>
          <a:bodyPr/>
          <a:lstStyle/>
          <a:p>
            <a:r>
              <a:rPr lang="en-US" sz="3200" b="1" dirty="0" smtClean="0"/>
              <a:t>       NetHope </a:t>
            </a:r>
            <a:r>
              <a:rPr lang="en-US" sz="3200" b="1" dirty="0"/>
              <a:t>Vision</a:t>
            </a:r>
            <a:endParaRPr lang="en-US" sz="2800" b="1" u="sng" dirty="0"/>
          </a:p>
        </p:txBody>
      </p:sp>
      <p:sp>
        <p:nvSpPr>
          <p:cNvPr id="229379" name="Rectangle 3"/>
          <p:cNvSpPr>
            <a:spLocks noGrp="1" noChangeArrowheads="1"/>
          </p:cNvSpPr>
          <p:nvPr>
            <p:ph type="body" sz="half" idx="1"/>
          </p:nvPr>
        </p:nvSpPr>
        <p:spPr>
          <a:xfrm>
            <a:off x="609600" y="4191000"/>
            <a:ext cx="8140700" cy="2262336"/>
          </a:xfrm>
        </p:spPr>
        <p:txBody>
          <a:bodyPr/>
          <a:lstStyle/>
          <a:p>
            <a:pPr marL="0" indent="0">
              <a:buFontTx/>
              <a:buNone/>
            </a:pPr>
            <a:r>
              <a:rPr lang="en-US" sz="2800" i="1" dirty="0">
                <a:solidFill>
                  <a:srgbClr val="990033"/>
                </a:solidFill>
              </a:rPr>
              <a:t>Connected Together:</a:t>
            </a:r>
            <a:r>
              <a:rPr lang="en-US" sz="2800" dirty="0"/>
              <a:t> </a:t>
            </a:r>
            <a:endParaRPr lang="en-US" sz="2800" dirty="0" smtClean="0"/>
          </a:p>
          <a:p>
            <a:pPr marL="0" indent="0">
              <a:buFontTx/>
              <a:buNone/>
            </a:pPr>
            <a:r>
              <a:rPr lang="en-US" sz="2800" dirty="0" smtClean="0"/>
              <a:t>To </a:t>
            </a:r>
            <a:r>
              <a:rPr lang="en-US" sz="2800" dirty="0"/>
              <a:t>be a catalyst for </a:t>
            </a:r>
            <a:r>
              <a:rPr lang="en-US" sz="2800" u="sng" dirty="0">
                <a:solidFill>
                  <a:srgbClr val="C00000"/>
                </a:solidFill>
              </a:rPr>
              <a:t>collaboration</a:t>
            </a:r>
            <a:r>
              <a:rPr lang="en-US" sz="2800" dirty="0"/>
              <a:t> in the International NGO community and enable best use of technology for </a:t>
            </a:r>
            <a:r>
              <a:rPr lang="en-US" sz="2800" u="sng" dirty="0">
                <a:solidFill>
                  <a:srgbClr val="C00000"/>
                </a:solidFill>
              </a:rPr>
              <a:t>connectivity</a:t>
            </a:r>
            <a:r>
              <a:rPr lang="en-US" sz="2800" dirty="0"/>
              <a:t> in the developing parts of the world</a:t>
            </a:r>
          </a:p>
        </p:txBody>
      </p:sp>
      <p:pic>
        <p:nvPicPr>
          <p:cNvPr id="229381" name="Picture 5" descr="50188-152"/>
          <p:cNvPicPr>
            <a:picLocks noGrp="1" noChangeAspect="1" noChangeArrowheads="1"/>
          </p:cNvPicPr>
          <p:nvPr>
            <p:ph sz="half" idx="2"/>
          </p:nvPr>
        </p:nvPicPr>
        <p:blipFill>
          <a:blip r:embed="rId3" cstate="print"/>
          <a:srcRect/>
          <a:stretch>
            <a:fillRect/>
          </a:stretch>
        </p:blipFill>
        <p:spPr>
          <a:xfrm>
            <a:off x="1905000" y="1319213"/>
            <a:ext cx="5410200" cy="2747962"/>
          </a:xfr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71600" y="274638"/>
            <a:ext cx="7124700" cy="528637"/>
          </a:xfrm>
        </p:spPr>
        <p:txBody>
          <a:bodyPr/>
          <a:lstStyle/>
          <a:p>
            <a:pPr algn="ctr"/>
            <a:r>
              <a:rPr lang="en-US" sz="3200" dirty="0" smtClean="0">
                <a:latin typeface="Calibri" pitchFamily="34" charset="0"/>
                <a:cs typeface="Calibri" pitchFamily="34" charset="0"/>
              </a:rPr>
              <a:t>Collaboration: 34 Member NGOs</a:t>
            </a:r>
            <a:endParaRPr lang="en-US" sz="3200" dirty="0">
              <a:latin typeface="Calibri" pitchFamily="34" charset="0"/>
              <a:cs typeface="Calibri" pitchFamily="34" charset="0"/>
            </a:endParaRPr>
          </a:p>
        </p:txBody>
      </p:sp>
      <p:grpSp>
        <p:nvGrpSpPr>
          <p:cNvPr id="2" name="Group 1"/>
          <p:cNvGrpSpPr/>
          <p:nvPr/>
        </p:nvGrpSpPr>
        <p:grpSpPr>
          <a:xfrm>
            <a:off x="191989" y="1171848"/>
            <a:ext cx="8843615" cy="4457850"/>
            <a:chOff x="273050" y="1087581"/>
            <a:chExt cx="12577588" cy="6494688"/>
          </a:xfrm>
        </p:grpSpPr>
        <p:sp>
          <p:nvSpPr>
            <p:cNvPr id="125" name="Rectangle 7"/>
            <p:cNvSpPr>
              <a:spLocks noChangeArrowheads="1"/>
            </p:cNvSpPr>
            <p:nvPr/>
          </p:nvSpPr>
          <p:spPr bwMode="auto">
            <a:xfrm>
              <a:off x="273050" y="3416639"/>
              <a:ext cx="262729" cy="525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endParaRPr lang="en-US"/>
            </a:p>
          </p:txBody>
        </p:sp>
        <p:grpSp>
          <p:nvGrpSpPr>
            <p:cNvPr id="4" name="Group 41"/>
            <p:cNvGrpSpPr>
              <a:grpSpLocks/>
            </p:cNvGrpSpPr>
            <p:nvPr/>
          </p:nvGrpSpPr>
          <p:grpSpPr bwMode="auto">
            <a:xfrm>
              <a:off x="664951" y="1087581"/>
              <a:ext cx="5850878" cy="1796874"/>
              <a:chOff x="391611" y="883807"/>
              <a:chExt cx="4113955" cy="1263471"/>
            </a:xfrm>
          </p:grpSpPr>
          <p:pic>
            <p:nvPicPr>
              <p:cNvPr id="144" name="Picture 4" descr="Care Logo">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20050" y="883807"/>
                <a:ext cx="585516" cy="715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5" name="Picture 24" descr="Children International"/>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1611" y="1459891"/>
                <a:ext cx="1268412" cy="68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28" name="Picture 27" descr="Pla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17888" y="2009283"/>
              <a:ext cx="825505" cy="1169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0"/>
            <p:cNvGrpSpPr>
              <a:grpSpLocks/>
            </p:cNvGrpSpPr>
            <p:nvPr/>
          </p:nvGrpSpPr>
          <p:grpSpPr bwMode="auto">
            <a:xfrm>
              <a:off x="357717" y="1292404"/>
              <a:ext cx="8132676" cy="2765106"/>
              <a:chOff x="175584" y="1027828"/>
              <a:chExt cx="5718364" cy="1944282"/>
            </a:xfrm>
          </p:grpSpPr>
          <p:pic>
            <p:nvPicPr>
              <p:cNvPr id="142" name="Picture 17" descr=" Save the Children logo ">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75584" y="1027828"/>
                <a:ext cx="1983531" cy="400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 name="Picture 25" descr="HEIFER LOGO"/>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000185" y="2410135"/>
                <a:ext cx="893763"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33" name="Picture 12" descr="AAi_199pos"/>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8613481" y="2214106"/>
              <a:ext cx="1882961" cy="43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 name="Rectangle 13"/>
            <p:cNvSpPr>
              <a:spLocks noChangeArrowheads="1"/>
            </p:cNvSpPr>
            <p:nvPr/>
          </p:nvSpPr>
          <p:spPr bwMode="auto">
            <a:xfrm>
              <a:off x="8324177" y="6804690"/>
              <a:ext cx="262729" cy="525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p>
              <a:endParaRPr lang="en-US">
                <a:latin typeface="Times New Roman" charset="0"/>
              </a:endParaRPr>
            </a:p>
          </p:txBody>
        </p:sp>
        <p:sp>
          <p:nvSpPr>
            <p:cNvPr id="135" name="Rectangle 15"/>
            <p:cNvSpPr>
              <a:spLocks noChangeArrowheads="1"/>
            </p:cNvSpPr>
            <p:nvPr/>
          </p:nvSpPr>
          <p:spPr bwMode="auto">
            <a:xfrm>
              <a:off x="6542814" y="6757277"/>
              <a:ext cx="262729" cy="525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p>
              <a:endParaRPr lang="en-US">
                <a:latin typeface="Times New Roman" charset="0"/>
              </a:endParaRPr>
            </a:p>
          </p:txBody>
        </p:sp>
        <p:pic>
          <p:nvPicPr>
            <p:cNvPr id="136" name="Picture 21" descr="International Rescue Committee.">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682021" y="3033397"/>
              <a:ext cx="772150" cy="1027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7" name="Picture 23" descr="Blue Horizontal - No Tag Line"/>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0598854" y="1394815"/>
              <a:ext cx="1842322" cy="392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8" name="Picture 28" descr="WCSLogo"/>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8960274" y="3238219"/>
              <a:ext cx="866975" cy="878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9" name="Picture 35" descr="WATERAID.jpg"/>
            <p:cNvPicPr>
              <a:picLocks noChangeAspect="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10189210" y="4467156"/>
              <a:ext cx="2004880" cy="433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0" name="Picture 36" descr="Mercy Corps.jpg"/>
            <p:cNvPicPr>
              <a:picLocks noChangeAspect="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707222" y="1087581"/>
              <a:ext cx="2033877" cy="704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1" name="Picture 37" descr="PATH_2c_tag [Converted].jpg"/>
            <p:cNvPicPr>
              <a:picLocks noChangeAspect="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2713178" y="5491269"/>
              <a:ext cx="1976091" cy="553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1" name="Picture 43" descr="World_Vision.jpg"/>
            <p:cNvPicPr>
              <a:picLocks noChangeAspect="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3430058" y="1189992"/>
              <a:ext cx="1960809" cy="907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2" name="Picture 42" descr="Ashoka.jpg"/>
            <p:cNvPicPr>
              <a:picLocks noChangeAspect="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8550628" y="5184035"/>
              <a:ext cx="1247174" cy="109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8" name="Picture 43" descr="252.jpg"/>
            <p:cNvPicPr>
              <a:picLocks noChangeAspect="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10701267" y="5286447"/>
              <a:ext cx="1341439" cy="65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9" name="Picture 43" descr="OI_Master_RGB.eps"/>
            <p:cNvPicPr>
              <a:picLocks noChangeAspect="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10086799" y="3443042"/>
              <a:ext cx="2763839"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0" name="Picture 45" descr="RI-Logo-Star-Basic-DoubleBoldEurostile (Aug-8-07).eps"/>
            <p:cNvPicPr>
              <a:picLocks noChangeAspect="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460128" y="3208939"/>
              <a:ext cx="1924051"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1" name="Picture 41" descr="FINCA.jpg"/>
            <p:cNvPicPr>
              <a:picLocks noChangeAspect="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869773" y="6333041"/>
              <a:ext cx="1674812"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 name="Picture 41" descr="ACCION_Logo_ReflexBlue.jpg"/>
            <p:cNvPicPr>
              <a:picLocks noChangeAspect="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3020413" y="6496040"/>
              <a:ext cx="1843088" cy="676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 name="Picture 42"/>
            <p:cNvPicPr>
              <a:picLocks noChangeAspect="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5171051" y="2280110"/>
              <a:ext cx="2065337" cy="65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4" name="Picture 43" descr="CA_red_CMYK_WBILBD-bl.jpg"/>
            <p:cNvPicPr>
              <a:picLocks noChangeAspect="1"/>
            </p:cNvPicPr>
            <p:nvPr/>
          </p:nvPicPr>
          <p:blipFill>
            <a:blip r:embed="rId26" cstate="print">
              <a:extLst>
                <a:ext uri="{28A0092B-C50C-407E-A947-70E740481C1C}">
                  <a14:useLocalDpi xmlns="" xmlns:a14="http://schemas.microsoft.com/office/drawing/2010/main" val="0"/>
                </a:ext>
              </a:extLst>
            </a:blip>
            <a:srcRect/>
            <a:stretch>
              <a:fillRect/>
            </a:stretch>
          </p:blipFill>
          <p:spPr bwMode="auto">
            <a:xfrm>
              <a:off x="5068641" y="5491269"/>
              <a:ext cx="3294064"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5" name="Picture 44" descr="TNCLogoPrimary_2C_Blk349.jpg"/>
            <p:cNvPicPr>
              <a:picLocks noChangeAspect="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10803677" y="1906872"/>
              <a:ext cx="1949450" cy="97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6" name="Picture 45" descr="crslogo1.jpg"/>
            <p:cNvPicPr>
              <a:picLocks noChangeAspect="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8960272" y="1087581"/>
              <a:ext cx="1192213"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7" name="Picture 46" descr="logoFEDgbVECT [Converted].jpg"/>
            <p:cNvPicPr>
              <a:picLocks noChangeAspect="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2610767" y="4467156"/>
              <a:ext cx="5202237"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9" name="Picture 43" descr="concern-logo.png"/>
            <p:cNvPicPr>
              <a:picLocks noChangeAspect="1"/>
            </p:cNvPicPr>
            <p:nvPr/>
          </p:nvPicPr>
          <p:blipFill>
            <a:blip r:embed="rId30" cstate="print">
              <a:extLst>
                <a:ext uri="{28A0092B-C50C-407E-A947-70E740481C1C}">
                  <a14:useLocalDpi xmlns="" xmlns:a14="http://schemas.microsoft.com/office/drawing/2010/main" val="0"/>
                </a:ext>
              </a:extLst>
            </a:blip>
            <a:srcRect/>
            <a:stretch>
              <a:fillRect/>
            </a:stretch>
          </p:blipFill>
          <p:spPr bwMode="auto">
            <a:xfrm>
              <a:off x="767362" y="4262333"/>
              <a:ext cx="1454150" cy="87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0" name="Picture 44" descr="SOS-128-75.jpg"/>
            <p:cNvPicPr>
              <a:picLocks noChangeAspect="1"/>
            </p:cNvPicPr>
            <p:nvPr/>
          </p:nvPicPr>
          <p:blipFill>
            <a:blip r:embed="rId31" cstate="print">
              <a:extLst>
                <a:ext uri="{28A0092B-C50C-407E-A947-70E740481C1C}">
                  <a14:useLocalDpi xmlns="" xmlns:a14="http://schemas.microsoft.com/office/drawing/2010/main" val="0"/>
                </a:ext>
              </a:extLst>
            </a:blip>
            <a:srcRect/>
            <a:stretch>
              <a:fillRect/>
            </a:stretch>
          </p:blipFill>
          <p:spPr bwMode="auto">
            <a:xfrm>
              <a:off x="4966229" y="6228132"/>
              <a:ext cx="2311400" cy="135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1" name="Picture 43" descr="habitat4humanity.eps"/>
            <p:cNvPicPr>
              <a:picLocks noChangeAspect="1"/>
            </p:cNvPicPr>
            <p:nvPr/>
          </p:nvPicPr>
          <p:blipFill>
            <a:blip r:embed="rId32" cstate="print">
              <a:extLst>
                <a:ext uri="{28A0092B-C50C-407E-A947-70E740481C1C}">
                  <a14:useLocalDpi xmlns="" xmlns:a14="http://schemas.microsoft.com/office/drawing/2010/main" val="0"/>
                </a:ext>
              </a:extLst>
            </a:blip>
            <a:srcRect/>
            <a:stretch>
              <a:fillRect/>
            </a:stretch>
          </p:blipFill>
          <p:spPr bwMode="auto">
            <a:xfrm>
              <a:off x="4863817" y="3223262"/>
              <a:ext cx="216693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 name="Picture 44" descr="Pact_Logo_2010.eps"/>
            <p:cNvPicPr>
              <a:picLocks noChangeAspect="1"/>
            </p:cNvPicPr>
            <p:nvPr/>
          </p:nvPicPr>
          <p:blipFill>
            <a:blip r:embed="rId33" cstate="print">
              <a:extLst>
                <a:ext uri="{28A0092B-C50C-407E-A947-70E740481C1C}">
                  <a14:useLocalDpi xmlns="" xmlns:a14="http://schemas.microsoft.com/office/drawing/2010/main" val="0"/>
                </a:ext>
              </a:extLst>
            </a:blip>
            <a:srcRect/>
            <a:stretch>
              <a:fillRect/>
            </a:stretch>
          </p:blipFill>
          <p:spPr bwMode="auto">
            <a:xfrm>
              <a:off x="7731337" y="6647769"/>
              <a:ext cx="1308100" cy="6524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34" cstate="print"/>
          <a:srcRect/>
          <a:stretch>
            <a:fillRect/>
          </a:stretch>
        </p:blipFill>
        <p:spPr bwMode="auto">
          <a:xfrm>
            <a:off x="7148825" y="4935185"/>
            <a:ext cx="1311607" cy="557143"/>
          </a:xfrm>
          <a:prstGeom prst="rect">
            <a:avLst/>
          </a:prstGeom>
          <a:noFill/>
          <a:ln w="9525">
            <a:noFill/>
            <a:miter lim="800000"/>
            <a:headEnd/>
            <a:tailEnd/>
          </a:ln>
        </p:spPr>
      </p:pic>
      <p:pic>
        <p:nvPicPr>
          <p:cNvPr id="13315" name="Picture 3"/>
          <p:cNvPicPr>
            <a:picLocks noChangeAspect="1" noChangeArrowheads="1"/>
          </p:cNvPicPr>
          <p:nvPr/>
        </p:nvPicPr>
        <p:blipFill>
          <a:blip r:embed="rId35" cstate="print"/>
          <a:srcRect/>
          <a:stretch>
            <a:fillRect/>
          </a:stretch>
        </p:blipFill>
        <p:spPr bwMode="auto">
          <a:xfrm>
            <a:off x="5707856" y="3260080"/>
            <a:ext cx="1168400" cy="635000"/>
          </a:xfrm>
          <a:prstGeom prst="rect">
            <a:avLst/>
          </a:prstGeom>
          <a:noFill/>
          <a:ln w="9525">
            <a:noFill/>
            <a:miter lim="800000"/>
            <a:headEnd/>
            <a:tailEnd/>
          </a:ln>
        </p:spPr>
      </p:pic>
      <p:pic>
        <p:nvPicPr>
          <p:cNvPr id="13316" name="Picture 4"/>
          <p:cNvPicPr>
            <a:picLocks noChangeAspect="1" noChangeArrowheads="1"/>
          </p:cNvPicPr>
          <p:nvPr/>
        </p:nvPicPr>
        <p:blipFill>
          <a:blip r:embed="rId36" cstate="print"/>
          <a:srcRect/>
          <a:stretch>
            <a:fillRect/>
          </a:stretch>
        </p:blipFill>
        <p:spPr bwMode="auto">
          <a:xfrm>
            <a:off x="611560" y="3980160"/>
            <a:ext cx="1003300" cy="736600"/>
          </a:xfrm>
          <a:prstGeom prst="rect">
            <a:avLst/>
          </a:prstGeom>
          <a:noFill/>
          <a:ln w="9525">
            <a:noFill/>
            <a:miter lim="800000"/>
            <a:headEnd/>
            <a:tailEnd/>
          </a:ln>
        </p:spPr>
      </p:pic>
      <p:pic>
        <p:nvPicPr>
          <p:cNvPr id="13317" name="Picture 5"/>
          <p:cNvPicPr>
            <a:picLocks noChangeAspect="1" noChangeArrowheads="1"/>
          </p:cNvPicPr>
          <p:nvPr/>
        </p:nvPicPr>
        <p:blipFill>
          <a:blip r:embed="rId37" cstate="print"/>
          <a:srcRect/>
          <a:stretch>
            <a:fillRect/>
          </a:stretch>
        </p:blipFill>
        <p:spPr bwMode="auto">
          <a:xfrm>
            <a:off x="2051720" y="1819920"/>
            <a:ext cx="1574800" cy="647700"/>
          </a:xfrm>
          <a:prstGeom prst="rect">
            <a:avLst/>
          </a:prstGeom>
          <a:noFill/>
          <a:ln w="9525">
            <a:noFill/>
            <a:miter lim="800000"/>
            <a:headEnd/>
            <a:tailEnd/>
          </a:ln>
        </p:spPr>
      </p:pic>
      <p:pic>
        <p:nvPicPr>
          <p:cNvPr id="13318" name="Picture 6"/>
          <p:cNvPicPr>
            <a:picLocks noChangeAspect="1" noChangeArrowheads="1"/>
          </p:cNvPicPr>
          <p:nvPr/>
        </p:nvPicPr>
        <p:blipFill>
          <a:blip r:embed="rId38" cstate="print"/>
          <a:srcRect/>
          <a:stretch>
            <a:fillRect/>
          </a:stretch>
        </p:blipFill>
        <p:spPr bwMode="auto">
          <a:xfrm>
            <a:off x="611560" y="5636344"/>
            <a:ext cx="1676400" cy="889000"/>
          </a:xfrm>
          <a:prstGeom prst="rect">
            <a:avLst/>
          </a:prstGeom>
          <a:noFill/>
          <a:ln w="9525">
            <a:noFill/>
            <a:miter lim="800000"/>
            <a:headEnd/>
            <a:tailEnd/>
          </a:ln>
        </p:spPr>
      </p:pic>
      <p:pic>
        <p:nvPicPr>
          <p:cNvPr id="13319" name="Picture 7"/>
          <p:cNvPicPr>
            <a:picLocks noChangeAspect="1" noChangeArrowheads="1"/>
          </p:cNvPicPr>
          <p:nvPr/>
        </p:nvPicPr>
        <p:blipFill>
          <a:blip r:embed="rId39" cstate="print"/>
          <a:srcRect/>
          <a:stretch>
            <a:fillRect/>
          </a:stretch>
        </p:blipFill>
        <p:spPr bwMode="auto">
          <a:xfrm>
            <a:off x="2555776" y="5708352"/>
            <a:ext cx="1612900" cy="584200"/>
          </a:xfrm>
          <a:prstGeom prst="rect">
            <a:avLst/>
          </a:prstGeom>
          <a:noFill/>
          <a:ln w="9525">
            <a:noFill/>
            <a:miter lim="800000"/>
            <a:headEnd/>
            <a:tailEnd/>
          </a:ln>
        </p:spPr>
      </p:pic>
      <p:sp>
        <p:nvSpPr>
          <p:cNvPr id="43"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 xmlns:p14="http://schemas.microsoft.com/office/powerpoint/2010/main" val="31319994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NetHope Values – Guiding Principles</a:t>
            </a:r>
            <a:endParaRPr lang="en-US" dirty="0"/>
          </a:p>
        </p:txBody>
      </p:sp>
      <p:sp>
        <p:nvSpPr>
          <p:cNvPr id="26627" name="Rectangle 3"/>
          <p:cNvSpPr>
            <a:spLocks noGrp="1" noChangeArrowheads="1"/>
          </p:cNvSpPr>
          <p:nvPr>
            <p:ph idx="1"/>
          </p:nvPr>
        </p:nvSpPr>
        <p:spPr>
          <a:xfrm>
            <a:off x="611560" y="1748408"/>
            <a:ext cx="8075240" cy="4632920"/>
          </a:xfrm>
        </p:spPr>
        <p:txBody>
          <a:bodyPr/>
          <a:lstStyle/>
          <a:p>
            <a:pPr>
              <a:lnSpc>
                <a:spcPct val="90000"/>
              </a:lnSpc>
            </a:pPr>
            <a:r>
              <a:rPr lang="en-US" sz="2400" dirty="0" smtClean="0"/>
              <a:t>Technology Matters</a:t>
            </a:r>
          </a:p>
          <a:p>
            <a:pPr lvl="1">
              <a:lnSpc>
                <a:spcPct val="90000"/>
              </a:lnSpc>
            </a:pPr>
            <a:r>
              <a:rPr lang="en-US" sz="2000" dirty="0" smtClean="0"/>
              <a:t>NGO Effectiveness depends on technology and capacity building</a:t>
            </a:r>
          </a:p>
          <a:p>
            <a:pPr>
              <a:lnSpc>
                <a:spcPct val="90000"/>
              </a:lnSpc>
            </a:pPr>
            <a:r>
              <a:rPr lang="en-US" sz="2400" dirty="0" smtClean="0"/>
              <a:t>Benefiting all benefits one</a:t>
            </a:r>
          </a:p>
          <a:p>
            <a:pPr lvl="1">
              <a:lnSpc>
                <a:spcPct val="90000"/>
              </a:lnSpc>
            </a:pPr>
            <a:r>
              <a:rPr lang="en-US" sz="2000" dirty="0" smtClean="0"/>
              <a:t>Benefiting one also Benefits All </a:t>
            </a:r>
          </a:p>
          <a:p>
            <a:pPr>
              <a:lnSpc>
                <a:spcPct val="90000"/>
              </a:lnSpc>
            </a:pPr>
            <a:r>
              <a:rPr lang="en-US" sz="2400" dirty="0" smtClean="0"/>
              <a:t>Learn through collaboration</a:t>
            </a:r>
          </a:p>
          <a:p>
            <a:pPr lvl="1">
              <a:lnSpc>
                <a:spcPct val="90000"/>
              </a:lnSpc>
            </a:pPr>
            <a:r>
              <a:rPr lang="en-US" sz="2000" dirty="0" smtClean="0"/>
              <a:t>Learn by doing together</a:t>
            </a:r>
          </a:p>
          <a:p>
            <a:pPr>
              <a:lnSpc>
                <a:spcPct val="90000"/>
              </a:lnSpc>
            </a:pPr>
            <a:r>
              <a:rPr lang="en-US" sz="2400" dirty="0" smtClean="0"/>
              <a:t>Build for the Field</a:t>
            </a:r>
          </a:p>
          <a:p>
            <a:pPr lvl="1">
              <a:lnSpc>
                <a:spcPct val="90000"/>
              </a:lnSpc>
            </a:pPr>
            <a:r>
              <a:rPr lang="en-US" sz="2000" dirty="0" smtClean="0"/>
              <a:t>IT solutions are deployed solutions</a:t>
            </a:r>
          </a:p>
          <a:p>
            <a:pPr>
              <a:lnSpc>
                <a:spcPct val="90000"/>
              </a:lnSpc>
            </a:pPr>
            <a:r>
              <a:rPr lang="en-US" sz="2400" dirty="0" smtClean="0"/>
              <a:t>Bias for action</a:t>
            </a:r>
          </a:p>
          <a:p>
            <a:pPr lvl="1">
              <a:lnSpc>
                <a:spcPct val="90000"/>
              </a:lnSpc>
            </a:pPr>
            <a:r>
              <a:rPr lang="en-US" sz="2000" dirty="0" smtClean="0"/>
              <a:t>The need for speed, especially for emergencies</a:t>
            </a:r>
          </a:p>
          <a:p>
            <a:pPr marL="457200" indent="-457200"/>
            <a:r>
              <a:rPr lang="en-US" sz="2400" dirty="0" smtClean="0"/>
              <a:t>Trust above all else</a:t>
            </a:r>
          </a:p>
          <a:p>
            <a:pPr lvl="1">
              <a:lnSpc>
                <a:spcPct val="90000"/>
              </a:lnSpc>
            </a:pPr>
            <a:r>
              <a:rPr lang="en-US" sz="2000" dirty="0" smtClean="0"/>
              <a:t>Trust comes through open dialog and working together over time</a:t>
            </a:r>
          </a:p>
          <a:p>
            <a:pPr marL="635000" lvl="1" indent="-457200"/>
            <a:endParaRPr lang="en-US" sz="2200" dirty="0" smtClean="0"/>
          </a:p>
          <a:p>
            <a:pPr lvl="1">
              <a:lnSpc>
                <a:spcPct val="90000"/>
              </a:lnSpc>
            </a:pPr>
            <a:endParaRPr lang="en-US" sz="2000" dirty="0" smtClean="0"/>
          </a:p>
        </p:txBody>
      </p:sp>
      <p:sp>
        <p:nvSpPr>
          <p:cNvPr id="4" name="Rectangle 6"/>
          <p:cNvSpPr>
            <a:spLocks noGrp="1" noChangeArrowheads="1"/>
          </p:cNvSpPr>
          <p:nvPr>
            <p:ph type="sldNum" sz="quarter" idx="4294967295"/>
          </p:nvPr>
        </p:nvSpPr>
        <p:spPr>
          <a:xfrm>
            <a:off x="6804248" y="6245225"/>
            <a:ext cx="2133600" cy="476250"/>
          </a:xfrm>
          <a:prstGeom prst="rect">
            <a:avLst/>
          </a:prstGeom>
          <a:ln/>
        </p:spPr>
        <p:txBody>
          <a:bodyPr/>
          <a:lstStyle/>
          <a:p>
            <a:pPr algn="r">
              <a:defRPr/>
            </a:pPr>
            <a:fld id="{0A941D07-DB76-4EAA-9F3F-DF8372CB7AC4}" type="slidenum">
              <a:rPr lang="en-US"/>
              <a:pPr algn="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Connections, Collaborations,</a:t>
            </a:r>
            <a:br>
              <a:rPr lang="en-US" dirty="0" smtClean="0"/>
            </a:br>
            <a:r>
              <a:rPr lang="en-US" dirty="0" smtClean="0"/>
              <a:t>An Outline</a:t>
            </a:r>
            <a:endParaRPr lang="en-US" dirty="0"/>
          </a:p>
        </p:txBody>
      </p:sp>
      <p:sp>
        <p:nvSpPr>
          <p:cNvPr id="3" name="Content Placeholder 2"/>
          <p:cNvSpPr>
            <a:spLocks noGrp="1"/>
          </p:cNvSpPr>
          <p:nvPr>
            <p:ph idx="1"/>
          </p:nvPr>
        </p:nvSpPr>
        <p:spPr>
          <a:xfrm>
            <a:off x="1249288" y="1484784"/>
            <a:ext cx="7931224" cy="5373216"/>
          </a:xfrm>
        </p:spPr>
        <p:txBody>
          <a:bodyPr/>
          <a:lstStyle/>
          <a:p>
            <a:pPr marL="457200" indent="-457200">
              <a:buAutoNum type="arabicParenR"/>
            </a:pPr>
            <a:r>
              <a:rPr lang="en-US" sz="1800" dirty="0" smtClean="0"/>
              <a:t>Crisis – the world is dangerous place</a:t>
            </a:r>
          </a:p>
          <a:p>
            <a:pPr marL="635000" lvl="1" indent="-457200">
              <a:buFont typeface="+mj-lt"/>
              <a:buAutoNum type="alphaLcParenR"/>
            </a:pPr>
            <a:r>
              <a:rPr lang="en-US" dirty="0" smtClean="0"/>
              <a:t>Story: Loma </a:t>
            </a:r>
            <a:r>
              <a:rPr lang="en-US" dirty="0" err="1" smtClean="0"/>
              <a:t>Prieta</a:t>
            </a:r>
            <a:r>
              <a:rPr lang="en-US" dirty="0" smtClean="0"/>
              <a:t> Earthquake</a:t>
            </a:r>
          </a:p>
          <a:p>
            <a:pPr marL="635000" lvl="1" indent="-457200">
              <a:buFont typeface="+mj-lt"/>
              <a:buAutoNum type="alphaLcParenR"/>
            </a:pPr>
            <a:r>
              <a:rPr lang="en-US" dirty="0" smtClean="0"/>
              <a:t>IFRC by the numbers</a:t>
            </a:r>
          </a:p>
          <a:p>
            <a:pPr marL="635000" lvl="1" indent="-457200">
              <a:buFont typeface="+mj-lt"/>
              <a:buAutoNum type="alphaLcParenR"/>
            </a:pPr>
            <a:r>
              <a:rPr lang="en-US" dirty="0" smtClean="0"/>
              <a:t>Anatomy of response</a:t>
            </a:r>
          </a:p>
          <a:p>
            <a:pPr marL="635000" lvl="1" indent="-457200">
              <a:buFont typeface="+mj-lt"/>
              <a:buAutoNum type="alphaLcParenR"/>
            </a:pPr>
            <a:r>
              <a:rPr lang="en-US" dirty="0" smtClean="0"/>
              <a:t>The new information crisis – volume, speed and quality</a:t>
            </a:r>
          </a:p>
          <a:p>
            <a:pPr marL="457200" indent="-457200">
              <a:buFont typeface="+mj-lt"/>
              <a:buAutoNum type="arabicParenR"/>
            </a:pPr>
            <a:r>
              <a:rPr lang="en-US" sz="1800" dirty="0" smtClean="0"/>
              <a:t>Connections – more people are connecting to help</a:t>
            </a:r>
          </a:p>
          <a:p>
            <a:pPr marL="635000" lvl="1" indent="-457200">
              <a:buFont typeface="+mj-lt"/>
              <a:buAutoNum type="alphaLcParenR"/>
            </a:pPr>
            <a:r>
              <a:rPr lang="en-US" dirty="0" smtClean="0"/>
              <a:t>Story: crossing the Street in Cairo</a:t>
            </a:r>
          </a:p>
          <a:p>
            <a:pPr marL="635000" lvl="1" indent="-457200">
              <a:buFont typeface="+mj-lt"/>
              <a:buAutoNum type="alphaLcParenR"/>
            </a:pPr>
            <a:r>
              <a:rPr lang="en-US" dirty="0" smtClean="0"/>
              <a:t>Survivors are on the team – everyone is a sensor</a:t>
            </a:r>
          </a:p>
          <a:p>
            <a:pPr marL="635000" lvl="1" indent="-457200">
              <a:buFont typeface="+mj-lt"/>
              <a:buAutoNum type="alphaLcParenR"/>
            </a:pPr>
            <a:r>
              <a:rPr lang="en-US" dirty="0" smtClean="0"/>
              <a:t>Changes in telecommunications – rise of mobiles</a:t>
            </a:r>
          </a:p>
          <a:p>
            <a:pPr marL="635000" lvl="1" indent="-457200">
              <a:buFont typeface="+mj-lt"/>
              <a:buAutoNum type="alphaLcParenR"/>
            </a:pPr>
            <a:r>
              <a:rPr lang="en-US" dirty="0" smtClean="0"/>
              <a:t>Changes in the crowd – flipping the pyramid</a:t>
            </a:r>
          </a:p>
          <a:p>
            <a:pPr marL="635000" lvl="1" indent="-457200">
              <a:buFont typeface="+mj-lt"/>
              <a:buAutoNum type="alphaLcParenR"/>
            </a:pPr>
            <a:r>
              <a:rPr lang="en-US" dirty="0" smtClean="0"/>
              <a:t>Changes in the supply chain</a:t>
            </a:r>
          </a:p>
          <a:p>
            <a:pPr marL="457200" indent="-457200">
              <a:buFont typeface="+mj-lt"/>
              <a:buAutoNum type="arabicParenR"/>
            </a:pPr>
            <a:r>
              <a:rPr lang="en-US" sz="1800" dirty="0" smtClean="0"/>
              <a:t>Collaboration – working together is not an option</a:t>
            </a:r>
          </a:p>
          <a:p>
            <a:pPr marL="635000" lvl="1" indent="-457200">
              <a:buFont typeface="+mj-lt"/>
              <a:buAutoNum type="alphaLcParenR"/>
            </a:pPr>
            <a:r>
              <a:rPr lang="en-US" dirty="0" smtClean="0"/>
              <a:t>Story: A tree in Zaire</a:t>
            </a:r>
          </a:p>
          <a:p>
            <a:pPr marL="635000" lvl="1" indent="-457200">
              <a:buFont typeface="+mj-lt"/>
              <a:buAutoNum type="alphaLcParenR"/>
            </a:pPr>
            <a:r>
              <a:rPr lang="en-US" dirty="0" smtClean="0"/>
              <a:t>The NetHope case – shared services and mutual funds</a:t>
            </a:r>
          </a:p>
          <a:p>
            <a:pPr marL="635000" lvl="1" indent="-457200">
              <a:buFont typeface="+mj-lt"/>
              <a:buAutoNum type="alphaLcParenR"/>
            </a:pPr>
            <a:r>
              <a:rPr lang="en-US" dirty="0" smtClean="0"/>
              <a:t>More is better (apps catalog) and less is more (value of scarcity)</a:t>
            </a:r>
          </a:p>
          <a:p>
            <a:pPr marL="457200" indent="-457200">
              <a:buFont typeface="+mj-lt"/>
              <a:buAutoNum type="arabicParenR"/>
            </a:pPr>
            <a:r>
              <a:rPr lang="en-US" sz="1800" dirty="0" smtClean="0"/>
              <a:t>How you can help</a:t>
            </a:r>
          </a:p>
          <a:p>
            <a:pPr marL="457200" indent="-457200">
              <a:buAutoNum type="arabicParenR"/>
            </a:pPr>
            <a:endParaRPr lang="en-US" sz="1800" dirty="0"/>
          </a:p>
        </p:txBody>
      </p:sp>
      <p:sp>
        <p:nvSpPr>
          <p:cNvPr id="4" name="Slide Number Placeholder 2"/>
          <p:cNvSpPr txBox="1">
            <a:spLocks/>
          </p:cNvSpPr>
          <p:nvPr/>
        </p:nvSpPr>
        <p:spPr>
          <a:xfrm>
            <a:off x="7772400" y="630932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3200" b="1" dirty="0" smtClean="0"/>
              <a:t>The Innovation Mutual Fund</a:t>
            </a:r>
          </a:p>
        </p:txBody>
      </p:sp>
      <p:sp>
        <p:nvSpPr>
          <p:cNvPr id="29699" name="Content Placeholder 2"/>
          <p:cNvSpPr>
            <a:spLocks noGrp="1"/>
          </p:cNvSpPr>
          <p:nvPr>
            <p:ph idx="1"/>
          </p:nvPr>
        </p:nvSpPr>
        <p:spPr>
          <a:xfrm>
            <a:off x="745232" y="1556792"/>
            <a:ext cx="8219256" cy="4704928"/>
          </a:xfrm>
        </p:spPr>
        <p:txBody>
          <a:bodyPr/>
          <a:lstStyle/>
          <a:p>
            <a:pPr eaLnBrk="1" hangingPunct="1"/>
            <a:r>
              <a:rPr lang="en-US" sz="2400" b="1" dirty="0" smtClean="0">
                <a:solidFill>
                  <a:schemeClr val="accent2"/>
                </a:solidFill>
              </a:rPr>
              <a:t>I4 Health </a:t>
            </a:r>
            <a:r>
              <a:rPr lang="en-US" sz="2400" dirty="0" smtClean="0">
                <a:solidFill>
                  <a:schemeClr val="accent2"/>
                </a:solidFill>
              </a:rPr>
              <a:t>- </a:t>
            </a:r>
            <a:r>
              <a:rPr lang="en-US" sz="2400" i="1" dirty="0" err="1" smtClean="0"/>
              <a:t>MedCheck</a:t>
            </a:r>
            <a:r>
              <a:rPr lang="en-US" sz="2400" i="1" dirty="0" smtClean="0"/>
              <a:t>, a NetHope/Accenture initiative for battling the counterfeit drug trade. </a:t>
            </a:r>
          </a:p>
          <a:p>
            <a:pPr eaLnBrk="1" hangingPunct="1"/>
            <a:r>
              <a:rPr lang="en-US" sz="2400" b="1" dirty="0" smtClean="0">
                <a:solidFill>
                  <a:schemeClr val="accent2"/>
                </a:solidFill>
              </a:rPr>
              <a:t>I4 Microfinance </a:t>
            </a:r>
            <a:r>
              <a:rPr lang="en-US" sz="2400" i="1" dirty="0" smtClean="0"/>
              <a:t>- Mobile Banking pilot between NetHope, </a:t>
            </a:r>
            <a:r>
              <a:rPr lang="en-US" sz="2400" i="1" dirty="0" err="1" smtClean="0"/>
              <a:t>Accion</a:t>
            </a:r>
            <a:r>
              <a:rPr lang="en-US" sz="2400" i="1" dirty="0" smtClean="0"/>
              <a:t> and Microsoft, using Microsoft’s </a:t>
            </a:r>
            <a:r>
              <a:rPr lang="en-US" sz="2400" i="1" dirty="0" err="1" smtClean="0"/>
              <a:t>OneApp</a:t>
            </a:r>
            <a:r>
              <a:rPr lang="en-US" sz="2400" i="1" dirty="0" smtClean="0"/>
              <a:t> and PDAs/cell phones for Loan Approvals and Credit Scoring</a:t>
            </a:r>
          </a:p>
          <a:p>
            <a:pPr eaLnBrk="1" hangingPunct="1"/>
            <a:r>
              <a:rPr lang="en-US" sz="2400" b="1" dirty="0" smtClean="0">
                <a:solidFill>
                  <a:schemeClr val="accent2"/>
                </a:solidFill>
              </a:rPr>
              <a:t>I4 Education </a:t>
            </a:r>
            <a:r>
              <a:rPr lang="en-US" sz="2400" dirty="0" smtClean="0"/>
              <a:t>- </a:t>
            </a:r>
            <a:r>
              <a:rPr lang="en-US" sz="2400" i="1" dirty="0" smtClean="0"/>
              <a:t>eLearning and ICT Program for secondary schools with the Tanzanian government, NetHope Members, Accenture and others to reach 1.5M secondary school children.   </a:t>
            </a:r>
          </a:p>
          <a:p>
            <a:pPr eaLnBrk="1" hangingPunct="1"/>
            <a:r>
              <a:rPr lang="en-US" sz="2400" b="1" dirty="0" smtClean="0">
                <a:solidFill>
                  <a:schemeClr val="accent2"/>
                </a:solidFill>
              </a:rPr>
              <a:t>I4 Geographic Information Systems </a:t>
            </a:r>
            <a:r>
              <a:rPr lang="en-US" sz="2400" dirty="0" smtClean="0"/>
              <a:t>- </a:t>
            </a:r>
            <a:r>
              <a:rPr lang="en-US" sz="2400" i="1" dirty="0" smtClean="0"/>
              <a:t>A hydrology/ water dataset sharing project in East Africa and a Disaster Preparedness pilot with partner ESRI.</a:t>
            </a:r>
          </a:p>
        </p:txBody>
      </p:sp>
      <p:sp>
        <p:nvSpPr>
          <p:cNvPr id="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Has NetHope Been So Successful with Collaboration?</a:t>
            </a:r>
            <a:endParaRPr lang="en-US" dirty="0"/>
          </a:p>
        </p:txBody>
      </p:sp>
      <p:sp>
        <p:nvSpPr>
          <p:cNvPr id="466947" name="Rectangle 3"/>
          <p:cNvSpPr>
            <a:spLocks noGrp="1" noChangeArrowheads="1"/>
          </p:cNvSpPr>
          <p:nvPr>
            <p:ph idx="1"/>
          </p:nvPr>
        </p:nvSpPr>
        <p:spPr>
          <a:xfrm>
            <a:off x="827584" y="1820416"/>
            <a:ext cx="7859216" cy="4632920"/>
          </a:xfrm>
        </p:spPr>
        <p:txBody>
          <a:bodyPr/>
          <a:lstStyle/>
          <a:p>
            <a:pPr>
              <a:lnSpc>
                <a:spcPct val="90000"/>
              </a:lnSpc>
              <a:buFont typeface="Wingdings" pitchFamily="2" charset="2"/>
              <a:buChar char="Ø"/>
            </a:pPr>
            <a:r>
              <a:rPr lang="en-US" sz="2800" dirty="0"/>
              <a:t>Trust: we know each other well as colleagues, not competitors</a:t>
            </a:r>
          </a:p>
          <a:p>
            <a:pPr>
              <a:lnSpc>
                <a:spcPct val="90000"/>
              </a:lnSpc>
              <a:buFont typeface="Wingdings" pitchFamily="2" charset="2"/>
              <a:buChar char="Ø"/>
            </a:pPr>
            <a:r>
              <a:rPr lang="en-US" sz="2800" dirty="0"/>
              <a:t>Hunger – IT departments are among the most under-funded areas of nonprofits</a:t>
            </a:r>
          </a:p>
          <a:p>
            <a:pPr>
              <a:lnSpc>
                <a:spcPct val="90000"/>
              </a:lnSpc>
              <a:buFont typeface="Wingdings" pitchFamily="2" charset="2"/>
              <a:buChar char="Ø"/>
            </a:pPr>
            <a:r>
              <a:rPr lang="en-US" sz="2800" dirty="0"/>
              <a:t>Common Need: we are all trying to deliver ICT out to the moist challenged areas of the world in which we work</a:t>
            </a:r>
          </a:p>
          <a:p>
            <a:pPr>
              <a:lnSpc>
                <a:spcPct val="90000"/>
              </a:lnSpc>
              <a:buFont typeface="Wingdings" pitchFamily="2" charset="2"/>
              <a:buChar char="Ø"/>
            </a:pPr>
            <a:r>
              <a:rPr lang="en-US" sz="2800" dirty="0"/>
              <a:t>Value: We deliver member value 10-fold and more over member contributions</a:t>
            </a:r>
          </a:p>
          <a:p>
            <a:pPr>
              <a:lnSpc>
                <a:spcPct val="90000"/>
              </a:lnSpc>
              <a:buFont typeface="Wingdings" pitchFamily="2" charset="2"/>
              <a:buChar char="Ø"/>
            </a:pPr>
            <a:r>
              <a:rPr lang="en-US" sz="2800" dirty="0"/>
              <a:t>Time: </a:t>
            </a:r>
            <a:r>
              <a:rPr lang="en-US" sz="2800" dirty="0" smtClean="0"/>
              <a:t>ten </a:t>
            </a:r>
            <a:r>
              <a:rPr lang="en-US" sz="2800" dirty="0"/>
              <a:t>years of working together</a:t>
            </a:r>
          </a:p>
        </p:txBody>
      </p:sp>
      <p:sp>
        <p:nvSpPr>
          <p:cNvPr id="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TextBox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TextBox 2"/>
          <p:cNvSpPr txBox="1"/>
          <p:nvPr/>
        </p:nvSpPr>
        <p:spPr>
          <a:xfrm>
            <a:off x="914400" y="1714500"/>
            <a:ext cx="7315200" cy="707886"/>
          </a:xfrm>
          <a:prstGeom prst="rect">
            <a:avLst/>
          </a:prstGeom>
          <a:noFill/>
        </p:spPr>
        <p:txBody>
          <a:bodyPr vert="horz" rtlCol="0">
            <a:spAutoFit/>
          </a:bodyPr>
          <a:lstStyle/>
          <a:p>
            <a:pPr algn="ctr"/>
            <a:r>
              <a:rPr lang="en-US" sz="4000" b="1" dirty="0" smtClean="0">
                <a:solidFill>
                  <a:srgbClr val="000000"/>
                </a:solidFill>
                <a:latin typeface="Arial"/>
              </a:rPr>
              <a:t>Discover and Harvest</a:t>
            </a:r>
            <a:endParaRPr lang="en-US" sz="4000" b="1" dirty="0">
              <a:solidFill>
                <a:srgbClr val="000000"/>
              </a:solidFill>
              <a:latin typeface="Arial"/>
            </a:endParaRPr>
          </a:p>
        </p:txBody>
      </p:sp>
      <p:sp>
        <p:nvSpPr>
          <p:cNvPr id="4" name="TextBox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dirty="0" smtClean="0">
                <a:ea typeface="ＭＳ Ｐゴシック" pitchFamily="-65" charset="-128"/>
                <a:sym typeface="Lucida Grande" charset="0"/>
              </a:rPr>
              <a:t>INNOVATION IS ABOUT Harvesting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894805" y="116632"/>
            <a:ext cx="5701531" cy="1084610"/>
          </a:xfrm>
          <a:noFill/>
          <a:ln>
            <a:miter lim="800000"/>
            <a:headEnd/>
            <a:tailEnd/>
          </a:ln>
        </p:spPr>
        <p:txBody>
          <a:bodyPr wrap="square" lIns="91435" tIns="45718" rIns="91435" bIns="45718" numCol="1" anchor="t" anchorCtr="0" compatLnSpc="1">
            <a:prstTxWarp prst="textNoShape">
              <a:avLst/>
            </a:prstTxWarp>
          </a:bodyPr>
          <a:lstStyle/>
          <a:p>
            <a:pPr eaLnBrk="1" hangingPunct="1"/>
            <a:r>
              <a:rPr lang="en-US" sz="3200" dirty="0" smtClean="0"/>
              <a:t/>
            </a:r>
            <a:br>
              <a:rPr lang="en-US" sz="3200" dirty="0" smtClean="0"/>
            </a:br>
            <a:r>
              <a:rPr lang="en-US" sz="3200" dirty="0" smtClean="0"/>
              <a:t>Discover and Harvest</a:t>
            </a:r>
          </a:p>
        </p:txBody>
      </p:sp>
      <p:sp>
        <p:nvSpPr>
          <p:cNvPr id="20483" name="Content Placeholder 2"/>
          <p:cNvSpPr>
            <a:spLocks noGrp="1"/>
          </p:cNvSpPr>
          <p:nvPr>
            <p:ph idx="1"/>
          </p:nvPr>
        </p:nvSpPr>
        <p:spPr bwMode="auto">
          <a:xfrm>
            <a:off x="392906" y="1628799"/>
            <a:ext cx="8675191" cy="4800575"/>
          </a:xfrm>
          <a:noFill/>
          <a:ln>
            <a:miter lim="800000"/>
            <a:headEnd/>
            <a:tailEnd/>
          </a:ln>
        </p:spPr>
        <p:txBody>
          <a:bodyPr wrap="square" lIns="91435" tIns="45718" rIns="91435" bIns="45718" numCol="1" anchor="t" anchorCtr="0" compatLnSpc="1">
            <a:prstTxWarp prst="textNoShape">
              <a:avLst/>
            </a:prstTxWarp>
          </a:bodyPr>
          <a:lstStyle/>
          <a:p>
            <a:pPr eaLnBrk="1" hangingPunct="1">
              <a:buFont typeface="Wingdings" pitchFamily="2" charset="2"/>
              <a:buChar char="Ø"/>
            </a:pPr>
            <a:r>
              <a:rPr lang="en-US" sz="2800" dirty="0" smtClean="0"/>
              <a:t>Jerry </a:t>
            </a:r>
            <a:r>
              <a:rPr lang="en-US" sz="2800" dirty="0" err="1" smtClean="0"/>
              <a:t>Sternin</a:t>
            </a:r>
            <a:r>
              <a:rPr lang="en-US" sz="2800" dirty="0" smtClean="0"/>
              <a:t>, Vietnam and positive deviance</a:t>
            </a:r>
          </a:p>
          <a:p>
            <a:pPr lvl="1" eaLnBrk="1" hangingPunct="1"/>
            <a:r>
              <a:rPr lang="en-US" sz="2400" dirty="0" smtClean="0">
                <a:cs typeface="ヒラギノ角ゴ ProN W3"/>
              </a:rPr>
              <a:t>The value of discovering the exceptions</a:t>
            </a:r>
          </a:p>
          <a:p>
            <a:pPr eaLnBrk="1" hangingPunct="1">
              <a:buFont typeface="Wingdings" pitchFamily="2" charset="2"/>
              <a:buChar char="Ø"/>
            </a:pPr>
            <a:r>
              <a:rPr lang="en-US" sz="2800" dirty="0" smtClean="0"/>
              <a:t>Traditional approach is more an “assess and build” approach: </a:t>
            </a:r>
          </a:p>
          <a:p>
            <a:pPr lvl="1" eaLnBrk="1" hangingPunct="1">
              <a:spcAft>
                <a:spcPct val="0"/>
              </a:spcAft>
            </a:pPr>
            <a:r>
              <a:rPr lang="en-US" sz="2400" dirty="0" smtClean="0">
                <a:cs typeface="ヒラギノ角ゴ ProN W3"/>
              </a:rPr>
              <a:t>assess the situation, gather requirements, specify the project, build it, test it and deliver it.  </a:t>
            </a:r>
          </a:p>
          <a:p>
            <a:pPr lvl="1" eaLnBrk="1" hangingPunct="1"/>
            <a:r>
              <a:rPr lang="en-US" sz="2400" dirty="0" smtClean="0">
                <a:cs typeface="ヒラギノ角ゴ ProN W3"/>
              </a:rPr>
              <a:t>problem is that this approach has a dismal history</a:t>
            </a:r>
          </a:p>
          <a:p>
            <a:pPr eaLnBrk="1" hangingPunct="1">
              <a:buFont typeface="Wingdings" pitchFamily="2" charset="2"/>
              <a:buChar char="Ø"/>
            </a:pPr>
            <a:r>
              <a:rPr lang="en-US" sz="2800" dirty="0" smtClean="0"/>
              <a:t> The “discover and harvest” approach: </a:t>
            </a:r>
          </a:p>
          <a:p>
            <a:pPr lvl="1" eaLnBrk="1" hangingPunct="1"/>
            <a:r>
              <a:rPr lang="en-US" sz="2400" dirty="0" smtClean="0">
                <a:cs typeface="ヒラギノ角ゴ ProN W3"/>
              </a:rPr>
              <a:t>finding those applications and uses of technology in the far reaches of your organization that are already working.  </a:t>
            </a:r>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763687" y="646510"/>
            <a:ext cx="7523187" cy="838274"/>
          </a:xfrm>
          <a:noFill/>
          <a:ln>
            <a:miter lim="800000"/>
            <a:headEnd/>
            <a:tailEnd/>
          </a:ln>
        </p:spPr>
        <p:txBody>
          <a:bodyPr wrap="square" lIns="91435" tIns="45718" rIns="91435" bIns="45718" numCol="1" anchor="t" anchorCtr="0" compatLnSpc="1">
            <a:prstTxWarp prst="textNoShape">
              <a:avLst/>
            </a:prstTxWarp>
          </a:bodyPr>
          <a:lstStyle/>
          <a:p>
            <a:pPr eaLnBrk="1" hangingPunct="1"/>
            <a:r>
              <a:rPr lang="en-US" sz="3200" dirty="0" smtClean="0"/>
              <a:t>Discover and Harvest Benefits</a:t>
            </a:r>
          </a:p>
        </p:txBody>
      </p:sp>
      <p:sp>
        <p:nvSpPr>
          <p:cNvPr id="3" name="Content Placeholder 2"/>
          <p:cNvSpPr>
            <a:spLocks noGrp="1"/>
          </p:cNvSpPr>
          <p:nvPr>
            <p:ph idx="1"/>
          </p:nvPr>
        </p:nvSpPr>
        <p:spPr>
          <a:xfrm>
            <a:off x="457646" y="1701106"/>
            <a:ext cx="8506644" cy="4248299"/>
          </a:xfrm>
        </p:spPr>
        <p:txBody>
          <a:bodyPr lIns="91435" tIns="45718" rIns="91435" bIns="45718"/>
          <a:lstStyle/>
          <a:p>
            <a:pPr marL="514324" indent="-514324" eaLnBrk="1" hangingPunct="1">
              <a:buFont typeface="+mj-lt"/>
              <a:buAutoNum type="arabicPeriod"/>
              <a:defRPr/>
            </a:pPr>
            <a:r>
              <a:rPr lang="en-US" sz="2800" dirty="0" smtClean="0">
                <a:sym typeface="Lucida Grande" charset="0"/>
              </a:rPr>
              <a:t>It’s already working somewhere; it leapfrogs over getting a new system to work.  The pilot has already been run. </a:t>
            </a:r>
          </a:p>
          <a:p>
            <a:pPr marL="514324" indent="-514324" eaLnBrk="1" hangingPunct="1">
              <a:buFont typeface="+mj-lt"/>
              <a:buAutoNum type="arabicPeriod"/>
              <a:defRPr/>
            </a:pPr>
            <a:r>
              <a:rPr lang="en-US" sz="2800" dirty="0" smtClean="0">
                <a:sym typeface="Lucida Grande" charset="0"/>
              </a:rPr>
              <a:t>Some group has already adopted it; it doesn’t need to be sold. </a:t>
            </a:r>
          </a:p>
          <a:p>
            <a:pPr marL="514324" indent="-514324" eaLnBrk="1" hangingPunct="1">
              <a:buFont typeface="+mj-lt"/>
              <a:buAutoNum type="arabicPeriod"/>
              <a:defRPr/>
            </a:pPr>
            <a:r>
              <a:rPr lang="en-US" sz="2800" dirty="0" smtClean="0">
                <a:sym typeface="Lucida Grande" charset="0"/>
              </a:rPr>
              <a:t>It’s field-tested.  Especially for international NGOs working in challenged rural settings, it works where technology is rare.</a:t>
            </a:r>
          </a:p>
          <a:p>
            <a:pPr eaLnBrk="1" hangingPunct="1">
              <a:defRPr/>
            </a:pPr>
            <a:endParaRPr lang="en-US" sz="2800" dirty="0" smtClean="0">
              <a:sym typeface="Lucida Grande" charset="0"/>
            </a:endParaRPr>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828800" y="701824"/>
            <a:ext cx="6858000" cy="1143000"/>
          </a:xfrm>
          <a:noFill/>
          <a:ln>
            <a:miter lim="800000"/>
            <a:headEnd/>
            <a:tailEnd/>
          </a:ln>
        </p:spPr>
        <p:txBody>
          <a:bodyPr wrap="square" lIns="64291" tIns="32146" rIns="64291" bIns="32146" numCol="1" anchor="t" anchorCtr="0" compatLnSpc="1">
            <a:prstTxWarp prst="textNoShape">
              <a:avLst/>
            </a:prstTxWarp>
          </a:bodyPr>
          <a:lstStyle/>
          <a:p>
            <a:r>
              <a:rPr lang="en-US" dirty="0" smtClean="0"/>
              <a:t>For Discover and Harvest to Work…	</a:t>
            </a:r>
          </a:p>
        </p:txBody>
      </p:sp>
      <p:sp>
        <p:nvSpPr>
          <p:cNvPr id="3" name="Content Placeholder 2"/>
          <p:cNvSpPr>
            <a:spLocks noGrp="1"/>
          </p:cNvSpPr>
          <p:nvPr>
            <p:ph idx="1"/>
          </p:nvPr>
        </p:nvSpPr>
        <p:spPr>
          <a:xfrm>
            <a:off x="683121" y="1756891"/>
            <a:ext cx="8228707" cy="4768453"/>
          </a:xfrm>
        </p:spPr>
        <p:txBody>
          <a:bodyPr/>
          <a:lstStyle/>
          <a:p>
            <a:pPr>
              <a:buFont typeface="Wingdings" pitchFamily="2" charset="2"/>
              <a:buNone/>
              <a:defRPr/>
            </a:pPr>
            <a:r>
              <a:rPr lang="en-US" sz="2800" dirty="0" smtClean="0">
                <a:sym typeface="Lucida Grande" charset="0"/>
              </a:rPr>
              <a:t>You need to believe in:</a:t>
            </a:r>
          </a:p>
          <a:p>
            <a:pPr marL="361639" indent="-361639">
              <a:buFont typeface="+mj-lt"/>
              <a:buAutoNum type="arabicPeriod"/>
              <a:defRPr/>
            </a:pPr>
            <a:r>
              <a:rPr lang="en-US" sz="2800" i="1" dirty="0" smtClean="0">
                <a:sym typeface="Lucida Grande" charset="0"/>
              </a:rPr>
              <a:t>Headquarters Humility</a:t>
            </a:r>
            <a:r>
              <a:rPr lang="en-US" sz="2800" dirty="0" smtClean="0">
                <a:sym typeface="Lucida Grande" charset="0"/>
              </a:rPr>
              <a:t> – that innovations will come from the far country</a:t>
            </a:r>
          </a:p>
          <a:p>
            <a:pPr marL="361639" indent="-361639">
              <a:buFont typeface="+mj-lt"/>
              <a:buAutoNum type="arabicPeriod"/>
              <a:defRPr/>
            </a:pPr>
            <a:r>
              <a:rPr lang="en-US" sz="2800" i="1" dirty="0" smtClean="0">
                <a:sym typeface="Lucida Grande" charset="0"/>
              </a:rPr>
              <a:t>Good Enough Technology</a:t>
            </a:r>
            <a:r>
              <a:rPr lang="en-US" sz="2800" dirty="0" smtClean="0">
                <a:sym typeface="Lucida Grande" charset="0"/>
              </a:rPr>
              <a:t> – that 80% solutions get the job done</a:t>
            </a:r>
          </a:p>
          <a:p>
            <a:pPr>
              <a:defRPr/>
            </a:pPr>
            <a:endParaRPr lang="en-US" sz="2800" dirty="0" smtClean="0">
              <a:sym typeface="Lucida Grande" charset="0"/>
            </a:endParaRPr>
          </a:p>
          <a:p>
            <a:pPr>
              <a:defRPr/>
            </a:pPr>
            <a:endParaRPr lang="en-US" sz="2800" dirty="0">
              <a:sym typeface="Lucida Grande" charset="0"/>
            </a:endParaRPr>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istockphoto.com/file_thumbview_approve/4237972/2/istockphoto_4237972-funnel.jpg"/>
          <p:cNvPicPr>
            <a:picLocks noChangeAspect="1" noChangeArrowheads="1"/>
          </p:cNvPicPr>
          <p:nvPr/>
        </p:nvPicPr>
        <p:blipFill>
          <a:blip r:embed="rId3" cstate="print"/>
          <a:srcRect/>
          <a:stretch>
            <a:fillRect/>
          </a:stretch>
        </p:blipFill>
        <p:spPr bwMode="auto">
          <a:xfrm rot="16200000">
            <a:off x="1316732" y="1696616"/>
            <a:ext cx="4403204" cy="4123556"/>
          </a:xfrm>
          <a:prstGeom prst="rect">
            <a:avLst/>
          </a:prstGeom>
        </p:spPr>
      </p:pic>
      <p:sp>
        <p:nvSpPr>
          <p:cNvPr id="9" name="TextBox 8"/>
          <p:cNvSpPr txBox="1"/>
          <p:nvPr/>
        </p:nvSpPr>
        <p:spPr>
          <a:xfrm>
            <a:off x="5620072" y="4869160"/>
            <a:ext cx="3200400" cy="523220"/>
          </a:xfrm>
          <a:prstGeom prst="rect">
            <a:avLst/>
          </a:prstGeom>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400" dirty="0" smtClean="0">
                <a:solidFill>
                  <a:schemeClr val="bg1"/>
                </a:solidFill>
                <a:latin typeface="Times New Roman" pitchFamily="18" charset="0"/>
                <a:cs typeface="Times New Roman" pitchFamily="18" charset="0"/>
              </a:rPr>
              <a:t>Application Catalogue is the window for NSs into supported applications</a:t>
            </a:r>
            <a:endParaRPr lang="en-US" sz="1400" dirty="0">
              <a:solidFill>
                <a:schemeClr val="bg1"/>
              </a:solidFill>
              <a:latin typeface="Times New Roman" pitchFamily="18" charset="0"/>
              <a:cs typeface="Times New Roman" pitchFamily="18" charset="0"/>
            </a:endParaRPr>
          </a:p>
        </p:txBody>
      </p:sp>
      <p:sp>
        <p:nvSpPr>
          <p:cNvPr id="11" name="Flowchart: Punched Tape 10"/>
          <p:cNvSpPr/>
          <p:nvPr/>
        </p:nvSpPr>
        <p:spPr bwMode="auto">
          <a:xfrm>
            <a:off x="5486400" y="30557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cxnSp>
        <p:nvCxnSpPr>
          <p:cNvPr id="13" name="Straight Arrow Connector 12"/>
          <p:cNvCxnSpPr/>
          <p:nvPr/>
        </p:nvCxnSpPr>
        <p:spPr bwMode="auto">
          <a:xfrm rot="5400000" flipH="1" flipV="1">
            <a:off x="5940152" y="4653136"/>
            <a:ext cx="432048"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Right Arrow 13"/>
          <p:cNvSpPr/>
          <p:nvPr/>
        </p:nvSpPr>
        <p:spPr bwMode="auto">
          <a:xfrm rot="20133551">
            <a:off x="1602485" y="4482019"/>
            <a:ext cx="914400" cy="4572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16" name="TextBox 15"/>
          <p:cNvSpPr txBox="1"/>
          <p:nvPr/>
        </p:nvSpPr>
        <p:spPr>
          <a:xfrm>
            <a:off x="5416061" y="2257014"/>
            <a:ext cx="1477108" cy="646331"/>
          </a:xfrm>
          <a:prstGeom prst="rect">
            <a:avLst/>
          </a:prstGeom>
          <a:noFill/>
        </p:spPr>
        <p:txBody>
          <a:bodyPr wrap="square" rtlCol="0">
            <a:spAutoFit/>
          </a:bodyPr>
          <a:lstStyle/>
          <a:p>
            <a:r>
              <a:rPr lang="en-US" sz="1800" dirty="0" smtClean="0"/>
              <a:t>Application Catalogue</a:t>
            </a:r>
            <a:endParaRPr lang="en-US" sz="1800" dirty="0"/>
          </a:p>
        </p:txBody>
      </p:sp>
      <p:sp>
        <p:nvSpPr>
          <p:cNvPr id="17" name="TextBox 16"/>
          <p:cNvSpPr txBox="1"/>
          <p:nvPr/>
        </p:nvSpPr>
        <p:spPr>
          <a:xfrm>
            <a:off x="7668344" y="3993237"/>
            <a:ext cx="1551003" cy="276999"/>
          </a:xfrm>
          <a:prstGeom prst="rect">
            <a:avLst/>
          </a:prstGeom>
          <a:noFill/>
        </p:spPr>
        <p:txBody>
          <a:bodyPr wrap="square" rtlCol="0">
            <a:spAutoFit/>
          </a:bodyPr>
          <a:lstStyle/>
          <a:p>
            <a:r>
              <a:rPr lang="en-US" sz="1200" b="1" dirty="0" smtClean="0"/>
              <a:t>National Societies</a:t>
            </a:r>
            <a:endParaRPr lang="en-US" sz="1200" b="1" dirty="0"/>
          </a:p>
        </p:txBody>
      </p:sp>
      <p:sp>
        <p:nvSpPr>
          <p:cNvPr id="19" name="TextBox 18"/>
          <p:cNvSpPr txBox="1"/>
          <p:nvPr/>
        </p:nvSpPr>
        <p:spPr>
          <a:xfrm>
            <a:off x="2806860" y="2257014"/>
            <a:ext cx="1477108" cy="646331"/>
          </a:xfrm>
          <a:prstGeom prst="rect">
            <a:avLst/>
          </a:prstGeom>
          <a:noFill/>
        </p:spPr>
        <p:txBody>
          <a:bodyPr wrap="square" rtlCol="0">
            <a:spAutoFit/>
          </a:bodyPr>
          <a:lstStyle/>
          <a:p>
            <a:r>
              <a:rPr lang="en-US" sz="1800" dirty="0" smtClean="0"/>
              <a:t>Application Inventory</a:t>
            </a:r>
            <a:endParaRPr lang="en-US" sz="1800" dirty="0"/>
          </a:p>
        </p:txBody>
      </p:sp>
      <p:sp>
        <p:nvSpPr>
          <p:cNvPr id="23" name="TextBox 22"/>
          <p:cNvSpPr txBox="1"/>
          <p:nvPr/>
        </p:nvSpPr>
        <p:spPr>
          <a:xfrm>
            <a:off x="140677" y="2420888"/>
            <a:ext cx="1623011" cy="584775"/>
          </a:xfrm>
          <a:prstGeom prst="rect">
            <a:avLst/>
          </a:prstGeom>
          <a:noFill/>
        </p:spPr>
        <p:txBody>
          <a:bodyPr wrap="square" rtlCol="0">
            <a:spAutoFit/>
          </a:bodyPr>
          <a:lstStyle/>
          <a:p>
            <a:r>
              <a:rPr lang="en-US" sz="1600" dirty="0" smtClean="0"/>
              <a:t>NS IT Survey -  Applications</a:t>
            </a:r>
            <a:endParaRPr lang="en-US" sz="1600" dirty="0"/>
          </a:p>
        </p:txBody>
      </p:sp>
      <p:sp>
        <p:nvSpPr>
          <p:cNvPr id="24" name="TextBox 23"/>
          <p:cNvSpPr txBox="1"/>
          <p:nvPr/>
        </p:nvSpPr>
        <p:spPr>
          <a:xfrm>
            <a:off x="356701" y="3360544"/>
            <a:ext cx="1262971" cy="830997"/>
          </a:xfrm>
          <a:prstGeom prst="rect">
            <a:avLst/>
          </a:prstGeom>
          <a:noFill/>
        </p:spPr>
        <p:txBody>
          <a:bodyPr wrap="square" rtlCol="0">
            <a:spAutoFit/>
          </a:bodyPr>
          <a:lstStyle/>
          <a:p>
            <a:r>
              <a:rPr lang="en-US" sz="1600" dirty="0" smtClean="0"/>
              <a:t>Application Portfolio </a:t>
            </a:r>
            <a:br>
              <a:rPr lang="en-US" sz="1600" dirty="0" smtClean="0"/>
            </a:br>
            <a:r>
              <a:rPr lang="en-US" sz="1600" dirty="0" smtClean="0"/>
              <a:t>Review</a:t>
            </a:r>
            <a:endParaRPr lang="en-US" sz="1600" dirty="0"/>
          </a:p>
        </p:txBody>
      </p:sp>
      <p:sp>
        <p:nvSpPr>
          <p:cNvPr id="25" name="TextBox 24"/>
          <p:cNvSpPr txBox="1"/>
          <p:nvPr/>
        </p:nvSpPr>
        <p:spPr>
          <a:xfrm>
            <a:off x="356701" y="4655945"/>
            <a:ext cx="1334979" cy="584775"/>
          </a:xfrm>
          <a:prstGeom prst="rect">
            <a:avLst/>
          </a:prstGeom>
          <a:noFill/>
        </p:spPr>
        <p:txBody>
          <a:bodyPr wrap="square" rtlCol="0">
            <a:spAutoFit/>
          </a:bodyPr>
          <a:lstStyle/>
          <a:p>
            <a:r>
              <a:rPr lang="en-US" sz="1600" dirty="0" smtClean="0"/>
              <a:t>Application Contest</a:t>
            </a:r>
            <a:endParaRPr lang="en-US" sz="1600" dirty="0"/>
          </a:p>
        </p:txBody>
      </p:sp>
      <p:sp>
        <p:nvSpPr>
          <p:cNvPr id="26" name="Flowchart: Punched Tape 25"/>
          <p:cNvSpPr/>
          <p:nvPr/>
        </p:nvSpPr>
        <p:spPr bwMode="auto">
          <a:xfrm>
            <a:off x="2532185" y="29033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sp>
        <p:nvSpPr>
          <p:cNvPr id="27" name="Flowchart: Punched Tape 26"/>
          <p:cNvSpPr/>
          <p:nvPr/>
        </p:nvSpPr>
        <p:spPr bwMode="auto">
          <a:xfrm>
            <a:off x="2672861" y="31319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sp>
        <p:nvSpPr>
          <p:cNvPr id="28" name="Flowchart: Punched Tape 27"/>
          <p:cNvSpPr/>
          <p:nvPr/>
        </p:nvSpPr>
        <p:spPr bwMode="auto">
          <a:xfrm>
            <a:off x="2813538" y="33605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rPr>
              <a:t>500+</a:t>
            </a:r>
          </a:p>
        </p:txBody>
      </p:sp>
      <p:sp>
        <p:nvSpPr>
          <p:cNvPr id="29" name="Right Arrow 28"/>
          <p:cNvSpPr/>
          <p:nvPr/>
        </p:nvSpPr>
        <p:spPr bwMode="auto">
          <a:xfrm>
            <a:off x="4220308" y="3990628"/>
            <a:ext cx="914400" cy="4572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0" name="Right Arrow 29"/>
          <p:cNvSpPr/>
          <p:nvPr/>
        </p:nvSpPr>
        <p:spPr bwMode="auto">
          <a:xfrm>
            <a:off x="1547664" y="3645024"/>
            <a:ext cx="842392" cy="4572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1" name="Right Arrow 30"/>
          <p:cNvSpPr/>
          <p:nvPr/>
        </p:nvSpPr>
        <p:spPr bwMode="auto">
          <a:xfrm rot="2000971">
            <a:off x="1524646" y="2823204"/>
            <a:ext cx="990600" cy="422031"/>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2" name="TextBox 31"/>
          <p:cNvSpPr txBox="1"/>
          <p:nvPr/>
        </p:nvSpPr>
        <p:spPr>
          <a:xfrm>
            <a:off x="4149969" y="2863652"/>
            <a:ext cx="1125415" cy="307777"/>
          </a:xfrm>
          <a:prstGeom prst="rect">
            <a:avLst/>
          </a:prstGeom>
          <a:noFill/>
        </p:spPr>
        <p:txBody>
          <a:bodyPr wrap="square" rtlCol="0">
            <a:spAutoFit/>
          </a:bodyPr>
          <a:lstStyle/>
          <a:p>
            <a:r>
              <a:rPr lang="en-US" sz="1400" dirty="0" smtClean="0">
                <a:solidFill>
                  <a:schemeClr val="tx2"/>
                </a:solidFill>
              </a:rPr>
              <a:t>Scale up</a:t>
            </a:r>
            <a:endParaRPr lang="en-US" sz="1400" dirty="0">
              <a:solidFill>
                <a:schemeClr val="tx2"/>
              </a:solidFill>
            </a:endParaRPr>
          </a:p>
        </p:txBody>
      </p:sp>
      <p:sp>
        <p:nvSpPr>
          <p:cNvPr id="33" name="TextBox 32"/>
          <p:cNvSpPr txBox="1"/>
          <p:nvPr/>
        </p:nvSpPr>
        <p:spPr>
          <a:xfrm>
            <a:off x="4149969" y="4429244"/>
            <a:ext cx="1477108" cy="738664"/>
          </a:xfrm>
          <a:prstGeom prst="rect">
            <a:avLst/>
          </a:prstGeom>
          <a:noFill/>
        </p:spPr>
        <p:txBody>
          <a:bodyPr wrap="square" rtlCol="0">
            <a:spAutoFit/>
          </a:bodyPr>
          <a:lstStyle/>
          <a:p>
            <a:r>
              <a:rPr lang="en-US" sz="1400" dirty="0" smtClean="0">
                <a:solidFill>
                  <a:schemeClr val="tx2"/>
                </a:solidFill>
              </a:rPr>
              <a:t>De facto </a:t>
            </a:r>
            <a:br>
              <a:rPr lang="en-US" sz="1400" dirty="0" smtClean="0">
                <a:solidFill>
                  <a:schemeClr val="tx2"/>
                </a:solidFill>
              </a:rPr>
            </a:br>
            <a:r>
              <a:rPr lang="en-US" sz="1400" dirty="0" smtClean="0">
                <a:solidFill>
                  <a:schemeClr val="tx2"/>
                </a:solidFill>
              </a:rPr>
              <a:t>vendor standards </a:t>
            </a:r>
            <a:endParaRPr lang="en-US" sz="1400" dirty="0">
              <a:solidFill>
                <a:schemeClr val="tx2"/>
              </a:solidFill>
            </a:endParaRPr>
          </a:p>
        </p:txBody>
      </p:sp>
      <p:sp>
        <p:nvSpPr>
          <p:cNvPr id="34" name="Right Arrow 33"/>
          <p:cNvSpPr/>
          <p:nvPr/>
        </p:nvSpPr>
        <p:spPr bwMode="auto">
          <a:xfrm>
            <a:off x="4220308" y="3151684"/>
            <a:ext cx="914400" cy="45720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6" name="TextBox 35"/>
          <p:cNvSpPr txBox="1"/>
          <p:nvPr/>
        </p:nvSpPr>
        <p:spPr>
          <a:xfrm>
            <a:off x="4149969" y="3655740"/>
            <a:ext cx="1125415"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Criteria</a:t>
            </a:r>
            <a:endParaRPr lang="en-US" sz="1600" b="1" dirty="0">
              <a:solidFill>
                <a:srgbClr val="FF0000"/>
              </a:solidFill>
              <a:latin typeface="Times New Roman" pitchFamily="18" charset="0"/>
              <a:cs typeface="Times New Roman" pitchFamily="18" charset="0"/>
            </a:endParaRPr>
          </a:p>
        </p:txBody>
      </p:sp>
      <p:sp>
        <p:nvSpPr>
          <p:cNvPr id="7" name="Pentagon 6"/>
          <p:cNvSpPr/>
          <p:nvPr/>
        </p:nvSpPr>
        <p:spPr bwMode="auto">
          <a:xfrm>
            <a:off x="140677" y="1644452"/>
            <a:ext cx="1477108" cy="414754"/>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‘Discover’</a:t>
            </a:r>
          </a:p>
        </p:txBody>
      </p:sp>
      <p:sp>
        <p:nvSpPr>
          <p:cNvPr id="38" name="Pentagon 37"/>
          <p:cNvSpPr/>
          <p:nvPr/>
        </p:nvSpPr>
        <p:spPr bwMode="auto">
          <a:xfrm>
            <a:off x="3959050" y="1679089"/>
            <a:ext cx="1477108" cy="414754"/>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Times New Roman" pitchFamily="18" charset="0"/>
                <a:cs typeface="Times New Roman" pitchFamily="18" charset="0"/>
              </a:rPr>
              <a:t>‘Harvest’</a:t>
            </a: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cstate="print"/>
          <a:srcRect l="8001" t="10804" r="8001" b="11659"/>
          <a:stretch>
            <a:fillRect/>
          </a:stretch>
        </p:blipFill>
        <p:spPr bwMode="auto">
          <a:xfrm>
            <a:off x="7812360" y="3439716"/>
            <a:ext cx="1152128" cy="576064"/>
          </a:xfrm>
          <a:prstGeom prst="rect">
            <a:avLst/>
          </a:prstGeom>
          <a:noFill/>
          <a:ln w="9525">
            <a:noFill/>
            <a:miter lim="800000"/>
            <a:headEnd/>
            <a:tailEnd/>
          </a:ln>
          <a:effectLst/>
        </p:spPr>
      </p:pic>
      <p:sp>
        <p:nvSpPr>
          <p:cNvPr id="39" name="Title 1"/>
          <p:cNvSpPr>
            <a:spLocks noGrp="1"/>
          </p:cNvSpPr>
          <p:nvPr>
            <p:ph type="title"/>
          </p:nvPr>
        </p:nvSpPr>
        <p:spPr/>
        <p:txBody>
          <a:bodyPr/>
          <a:lstStyle/>
          <a:p>
            <a:pPr marL="457200" lvl="0" indent="-457200"/>
            <a:r>
              <a:rPr lang="en-US" sz="2800" dirty="0" smtClean="0"/>
              <a:t>Tech Catalog of Standards &amp; Choices</a:t>
            </a:r>
          </a:p>
        </p:txBody>
      </p:sp>
      <p:sp>
        <p:nvSpPr>
          <p:cNvPr id="37" name="TextBox 36"/>
          <p:cNvSpPr txBox="1"/>
          <p:nvPr/>
        </p:nvSpPr>
        <p:spPr>
          <a:xfrm>
            <a:off x="2726080" y="5709999"/>
            <a:ext cx="1584176" cy="276999"/>
          </a:xfrm>
          <a:prstGeom prst="rect">
            <a:avLst/>
          </a:prstGeom>
          <a:noFill/>
        </p:spPr>
        <p:txBody>
          <a:bodyPr wrap="square" rtlCol="0">
            <a:spAutoFit/>
          </a:bodyPr>
          <a:lstStyle/>
          <a:p>
            <a:r>
              <a:rPr lang="en-US" sz="1200" b="1" dirty="0" smtClean="0"/>
              <a:t>National Societies</a:t>
            </a:r>
            <a:endParaRPr lang="en-US" sz="1200" b="1" dirty="0"/>
          </a:p>
        </p:txBody>
      </p:sp>
      <p:pic>
        <p:nvPicPr>
          <p:cNvPr id="40" name="Picture 2"/>
          <p:cNvPicPr>
            <a:picLocks noChangeAspect="1" noChangeArrowheads="1"/>
          </p:cNvPicPr>
          <p:nvPr/>
        </p:nvPicPr>
        <p:blipFill>
          <a:blip r:embed="rId4" cstate="print"/>
          <a:srcRect l="8001" t="10804" r="8001" b="11659"/>
          <a:stretch>
            <a:fillRect/>
          </a:stretch>
        </p:blipFill>
        <p:spPr bwMode="auto">
          <a:xfrm>
            <a:off x="2915816" y="5157192"/>
            <a:ext cx="1152128" cy="576064"/>
          </a:xfrm>
          <a:prstGeom prst="rect">
            <a:avLst/>
          </a:prstGeom>
          <a:noFill/>
          <a:ln w="9525">
            <a:noFill/>
            <a:miter lim="800000"/>
            <a:headEnd/>
            <a:tailEnd/>
          </a:ln>
          <a:effectLst/>
        </p:spPr>
      </p:pic>
      <p:sp>
        <p:nvSpPr>
          <p:cNvPr id="43" name="Up-Down Arrow 42"/>
          <p:cNvSpPr/>
          <p:nvPr/>
        </p:nvSpPr>
        <p:spPr>
          <a:xfrm>
            <a:off x="3419872" y="4591844"/>
            <a:ext cx="288032" cy="565348"/>
          </a:xfrm>
          <a:prstGeom prst="upDownArrow">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5" dist="22860" dir="5400000" algn="tl" rotWithShape="0">
              <a:schemeClr val="tx2">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Down Arrow 43"/>
          <p:cNvSpPr/>
          <p:nvPr/>
        </p:nvSpPr>
        <p:spPr>
          <a:xfrm rot="16200000">
            <a:off x="6858254" y="3241695"/>
            <a:ext cx="684076" cy="936104"/>
          </a:xfrm>
          <a:prstGeom prst="upDownArrow">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5" dist="22860" dir="5400000" algn="tl" rotWithShape="0">
              <a:schemeClr val="tx2">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TextBox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TextBox 2"/>
          <p:cNvSpPr txBox="1"/>
          <p:nvPr/>
        </p:nvSpPr>
        <p:spPr>
          <a:xfrm>
            <a:off x="914400" y="1714500"/>
            <a:ext cx="7315200" cy="707886"/>
          </a:xfrm>
          <a:prstGeom prst="rect">
            <a:avLst/>
          </a:prstGeom>
          <a:noFill/>
        </p:spPr>
        <p:txBody>
          <a:bodyPr vert="horz" rtlCol="0">
            <a:spAutoFit/>
          </a:bodyPr>
          <a:lstStyle/>
          <a:p>
            <a:pPr algn="ctr"/>
            <a:r>
              <a:rPr lang="en-US" sz="4000" b="1" dirty="0" smtClean="0">
                <a:solidFill>
                  <a:srgbClr val="000000"/>
                </a:solidFill>
                <a:latin typeface="Arial"/>
              </a:rPr>
              <a:t>Plenty and Scarcity</a:t>
            </a:r>
            <a:endParaRPr lang="en-US" sz="4000" b="1" dirty="0">
              <a:solidFill>
                <a:srgbClr val="000000"/>
              </a:solidFill>
              <a:latin typeface="Arial"/>
            </a:endParaRPr>
          </a:p>
        </p:txBody>
      </p:sp>
      <p:sp>
        <p:nvSpPr>
          <p:cNvPr id="4" name="TextBox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dirty="0" smtClean="0">
                <a:ea typeface="ＭＳ Ｐゴシック" pitchFamily="-65" charset="-128"/>
                <a:sym typeface="Lucida Grande" charset="0"/>
              </a:rPr>
              <a:t>The paradox of plenty and scarcity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Three Take-aways</a:t>
            </a:r>
            <a:endParaRPr lang="en-US" sz="3200" dirty="0"/>
          </a:p>
        </p:txBody>
      </p:sp>
      <p:sp>
        <p:nvSpPr>
          <p:cNvPr id="3" name="Content Placeholder 2"/>
          <p:cNvSpPr>
            <a:spLocks noGrp="1"/>
          </p:cNvSpPr>
          <p:nvPr>
            <p:ph idx="1"/>
          </p:nvPr>
        </p:nvSpPr>
        <p:spPr>
          <a:xfrm>
            <a:off x="1115616" y="1676400"/>
            <a:ext cx="7571184" cy="4191000"/>
          </a:xfrm>
        </p:spPr>
        <p:txBody>
          <a:bodyPr/>
          <a:lstStyle/>
          <a:p>
            <a:pPr marL="457200" indent="-457200">
              <a:buAutoNum type="arabicPeriod"/>
            </a:pPr>
            <a:r>
              <a:rPr lang="en-US" sz="2800" dirty="0" smtClean="0">
                <a:solidFill>
                  <a:srgbClr val="FFC000"/>
                </a:solidFill>
              </a:rPr>
              <a:t>Crisis</a:t>
            </a:r>
            <a:r>
              <a:rPr lang="en-US" sz="2800" dirty="0" smtClean="0"/>
              <a:t> – the world stage is getting more challenging</a:t>
            </a:r>
          </a:p>
          <a:p>
            <a:pPr marL="457200" indent="-457200">
              <a:buAutoNum type="arabicPeriod"/>
            </a:pPr>
            <a:r>
              <a:rPr lang="en-US" sz="2800" dirty="0" smtClean="0">
                <a:solidFill>
                  <a:srgbClr val="FFC000"/>
                </a:solidFill>
              </a:rPr>
              <a:t>Connections</a:t>
            </a:r>
            <a:r>
              <a:rPr lang="en-US" sz="2800" dirty="0" smtClean="0"/>
              <a:t> – responding to crisis with technology is becoming more social</a:t>
            </a:r>
          </a:p>
          <a:p>
            <a:pPr marL="457200" indent="-457200">
              <a:buAutoNum type="arabicPeriod"/>
            </a:pPr>
            <a:r>
              <a:rPr lang="en-US" sz="2800" dirty="0" smtClean="0">
                <a:solidFill>
                  <a:srgbClr val="FFC000"/>
                </a:solidFill>
              </a:rPr>
              <a:t>Collaboration</a:t>
            </a:r>
            <a:r>
              <a:rPr lang="en-US" sz="2800" dirty="0" smtClean="0"/>
              <a:t> – working together is not an option, it’s an imperative</a:t>
            </a:r>
            <a:endParaRPr lang="en-US" sz="2800" dirty="0"/>
          </a:p>
        </p:txBody>
      </p:sp>
      <p:sp>
        <p:nvSpPr>
          <p:cNvPr id="4" name="Slide Number Placeholder 2"/>
          <p:cNvSpPr txBox="1">
            <a:spLocks/>
          </p:cNvSpPr>
          <p:nvPr/>
        </p:nvSpPr>
        <p:spPr>
          <a:xfrm>
            <a:off x="7772400" y="558924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is Better</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sz="2800" b="0" dirty="0" smtClean="0"/>
              <a:t>Apple app store: over a hundred thousand apps</a:t>
            </a:r>
          </a:p>
          <a:p>
            <a:pPr>
              <a:buFont typeface="Wingdings" pitchFamily="2" charset="2"/>
              <a:buChar char="Ø"/>
            </a:pPr>
            <a:r>
              <a:rPr lang="en-US" sz="2800" b="0" dirty="0" smtClean="0"/>
              <a:t>Android app store: fifty thousand </a:t>
            </a:r>
          </a:p>
          <a:p>
            <a:pPr>
              <a:buFont typeface="Wingdings" pitchFamily="2" charset="2"/>
              <a:buChar char="Ø"/>
            </a:pPr>
            <a:r>
              <a:rPr lang="en-US" sz="2800" b="0" dirty="0" smtClean="0"/>
              <a:t>How to get 50 really useful humanitarian applications?</a:t>
            </a:r>
          </a:p>
          <a:p>
            <a:pPr>
              <a:buFont typeface="Wingdings" pitchFamily="2" charset="2"/>
              <a:buChar char="Ø"/>
            </a:pPr>
            <a:r>
              <a:rPr lang="en-US" sz="2800" b="0" dirty="0" smtClean="0"/>
              <a:t>Increase the size of the funnel </a:t>
            </a:r>
            <a:endParaRPr lang="en-US" sz="2800" b="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828800" y="701824"/>
            <a:ext cx="6858000" cy="1143000"/>
          </a:xfrm>
          <a:noFill/>
          <a:ln>
            <a:miter lim="800000"/>
            <a:headEnd/>
            <a:tailEnd/>
          </a:ln>
        </p:spPr>
        <p:txBody>
          <a:bodyPr wrap="square" lIns="64291" tIns="32146" rIns="64291" bIns="32146" numCol="1" anchor="t" anchorCtr="0" compatLnSpc="1">
            <a:prstTxWarp prst="textNoShape">
              <a:avLst/>
            </a:prstTxWarp>
          </a:bodyPr>
          <a:lstStyle/>
          <a:p>
            <a:r>
              <a:rPr lang="en-US" dirty="0" smtClean="0"/>
              <a:t>The Imagine Cup Funnel</a:t>
            </a:r>
          </a:p>
        </p:txBody>
      </p:sp>
      <p:graphicFrame>
        <p:nvGraphicFramePr>
          <p:cNvPr id="4" name="Diagram 3"/>
          <p:cNvGraphicFramePr/>
          <p:nvPr/>
        </p:nvGraphicFramePr>
        <p:xfrm>
          <a:off x="2339752" y="2060848"/>
          <a:ext cx="6536531" cy="4546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534666" y="3964781"/>
            <a:ext cx="3230045" cy="803584"/>
          </a:xfrm>
          <a:prstGeom prst="rect">
            <a:avLst/>
          </a:prstGeom>
          <a:noFill/>
          <a:ln w="9525">
            <a:noFill/>
            <a:miter lim="800000"/>
            <a:headEnd/>
            <a:tailEnd/>
          </a:ln>
        </p:spPr>
        <p:txBody>
          <a:bodyPr wrap="none" lIns="64291" tIns="32146" rIns="64291" bIns="32146">
            <a:spAutoFit/>
          </a:bodyPr>
          <a:lstStyle/>
          <a:p>
            <a:r>
              <a:rPr lang="en-US" sz="2400" dirty="0">
                <a:solidFill>
                  <a:srgbClr val="FF0000"/>
                </a:solidFill>
                <a:cs typeface="ヒラギノ角ゴ ProN W3"/>
              </a:rPr>
              <a:t>How are you gathering</a:t>
            </a:r>
          </a:p>
          <a:p>
            <a:r>
              <a:rPr lang="en-US" sz="2400" dirty="0">
                <a:solidFill>
                  <a:srgbClr val="FF0000"/>
                </a:solidFill>
                <a:cs typeface="ヒラギノ角ゴ ProN W3"/>
              </a:rPr>
              <a:t> the good ideas?</a:t>
            </a: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Philosopher Chef Moreno</a:t>
            </a:r>
            <a:endParaRPr lang="en-US" dirty="0"/>
          </a:p>
        </p:txBody>
      </p:sp>
      <p:sp>
        <p:nvSpPr>
          <p:cNvPr id="3" name="Content Placeholder 2"/>
          <p:cNvSpPr>
            <a:spLocks noGrp="1"/>
          </p:cNvSpPr>
          <p:nvPr>
            <p:ph idx="1"/>
          </p:nvPr>
        </p:nvSpPr>
        <p:spPr>
          <a:xfrm>
            <a:off x="35496" y="1676400"/>
            <a:ext cx="4392488" cy="4704928"/>
          </a:xfrm>
        </p:spPr>
        <p:txBody>
          <a:bodyPr/>
          <a:lstStyle/>
          <a:p>
            <a:pPr>
              <a:buNone/>
            </a:pPr>
            <a:r>
              <a:rPr lang="en-US" sz="2800" dirty="0" smtClean="0"/>
              <a:t>	</a:t>
            </a:r>
          </a:p>
          <a:p>
            <a:pPr>
              <a:buNone/>
            </a:pPr>
            <a:r>
              <a:rPr lang="en-US" sz="2800" dirty="0" smtClean="0"/>
              <a:t>	“Usually when you follow your instinct, the first thing you do is the right thing.  With too much technology, you lose touch with that instinct.”</a:t>
            </a:r>
            <a:endParaRPr lang="en-US" sz="2800" dirty="0"/>
          </a:p>
        </p:txBody>
      </p:sp>
      <p:sp>
        <p:nvSpPr>
          <p:cNvPr id="4" name="Slide Number Placeholder 3"/>
          <p:cNvSpPr>
            <a:spLocks noGrp="1"/>
          </p:cNvSpPr>
          <p:nvPr>
            <p:ph type="sldNum" sz="quarter" idx="4294967295"/>
          </p:nvPr>
        </p:nvSpPr>
        <p:spPr/>
        <p:txBody>
          <a:bodyPr/>
          <a:lstStyle/>
          <a:p>
            <a:pPr algn="r"/>
            <a:fld id="{1F50F67D-38A0-4D08-A381-58302F5F568C}" type="slidenum">
              <a:rPr lang="en-GB" sz="1600" noProof="0" smtClean="0"/>
              <a:pPr algn="r"/>
              <a:t>62</a:t>
            </a:fld>
            <a:endParaRPr lang="en-GB" sz="1600" noProof="0" dirty="0"/>
          </a:p>
        </p:txBody>
      </p:sp>
      <p:pic>
        <p:nvPicPr>
          <p:cNvPr id="5" name="Picture 4" descr="DSCF1179.JPG"/>
          <p:cNvPicPr>
            <a:picLocks noChangeAspect="1"/>
          </p:cNvPicPr>
          <p:nvPr/>
        </p:nvPicPr>
        <p:blipFill>
          <a:blip r:embed="rId2" cstate="print"/>
          <a:stretch>
            <a:fillRect/>
          </a:stretch>
        </p:blipFill>
        <p:spPr>
          <a:xfrm>
            <a:off x="4462272" y="1988840"/>
            <a:ext cx="4681728" cy="3495040"/>
          </a:xfrm>
          <a:prstGeom prst="rect">
            <a:avLst/>
          </a:prstGeom>
        </p:spPr>
      </p:pic>
      <p:sp>
        <p:nvSpPr>
          <p:cNvPr id="6"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on the </a:t>
            </a:r>
            <a:br>
              <a:rPr lang="en-US" dirty="0" smtClean="0"/>
            </a:br>
            <a:r>
              <a:rPr lang="en-US" dirty="0" smtClean="0"/>
              <a:t>Value of Scarcity </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4833304" y="396576"/>
            <a:ext cx="4203192" cy="6272784"/>
          </a:xfrm>
          <a:prstGeom prst="rect">
            <a:avLst/>
          </a:prstGeom>
          <a:noFill/>
          <a:ln w="9525">
            <a:noFill/>
            <a:miter lim="800000"/>
            <a:headEnd/>
            <a:tailEnd/>
          </a:ln>
        </p:spPr>
      </p:pic>
      <p:sp>
        <p:nvSpPr>
          <p:cNvPr id="4" name="TextBox 3"/>
          <p:cNvSpPr txBox="1"/>
          <p:nvPr/>
        </p:nvSpPr>
        <p:spPr>
          <a:xfrm>
            <a:off x="467544" y="2132856"/>
            <a:ext cx="3746538" cy="3046988"/>
          </a:xfrm>
          <a:prstGeom prst="rect">
            <a:avLst/>
          </a:prstGeom>
          <a:noFill/>
        </p:spPr>
        <p:txBody>
          <a:bodyPr wrap="none" rtlCol="0">
            <a:spAutoFit/>
          </a:bodyPr>
          <a:lstStyle/>
          <a:p>
            <a:r>
              <a:rPr lang="en-US" sz="2400" dirty="0" smtClean="0"/>
              <a:t>Paul </a:t>
            </a:r>
            <a:r>
              <a:rPr lang="en-US" sz="2400" dirty="0" err="1" smtClean="0"/>
              <a:t>Pholeros</a:t>
            </a:r>
            <a:r>
              <a:rPr lang="en-US" sz="2400" dirty="0" smtClean="0"/>
              <a:t>, Architect, </a:t>
            </a:r>
          </a:p>
          <a:p>
            <a:r>
              <a:rPr lang="en-US" sz="2400" dirty="0" smtClean="0"/>
              <a:t>Professor and Director </a:t>
            </a:r>
          </a:p>
          <a:p>
            <a:r>
              <a:rPr lang="en-US" sz="2400" dirty="0" smtClean="0"/>
              <a:t>of </a:t>
            </a:r>
            <a:r>
              <a:rPr lang="en-US" sz="2400" dirty="0" err="1" smtClean="0"/>
              <a:t>Healthabitat</a:t>
            </a:r>
            <a:r>
              <a:rPr lang="en-US" sz="2400" dirty="0" smtClean="0"/>
              <a:t>…</a:t>
            </a:r>
          </a:p>
          <a:p>
            <a:r>
              <a:rPr lang="en-US" sz="2400" dirty="0" smtClean="0"/>
              <a:t>A Class in the Australian </a:t>
            </a:r>
          </a:p>
          <a:p>
            <a:r>
              <a:rPr lang="en-US" sz="2400" dirty="0" smtClean="0"/>
              <a:t>Outback</a:t>
            </a:r>
          </a:p>
          <a:p>
            <a:r>
              <a:rPr lang="en-US" sz="2400" dirty="0" smtClean="0"/>
              <a:t>Building “muscle memory”</a:t>
            </a:r>
          </a:p>
          <a:p>
            <a:r>
              <a:rPr lang="en-US" sz="2400" dirty="0" smtClean="0"/>
              <a:t>…like Chef Moreno</a:t>
            </a:r>
          </a:p>
          <a:p>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en-US" smtClean="0"/>
          </a:p>
        </p:txBody>
      </p:sp>
      <p:sp>
        <p:nvSpPr>
          <p:cNvPr id="4" name="Rectangle 6"/>
          <p:cNvSpPr>
            <a:spLocks noGrp="1" noChangeArrowheads="1"/>
          </p:cNvSpPr>
          <p:nvPr>
            <p:ph type="sldNum" sz="quarter" idx="4294967295"/>
          </p:nvPr>
        </p:nvSpPr>
        <p:spPr>
          <a:xfrm>
            <a:off x="7010400" y="6245225"/>
            <a:ext cx="2133600" cy="476250"/>
          </a:xfrm>
          <a:prstGeom prst="rect">
            <a:avLst/>
          </a:prstGeom>
          <a:ln/>
        </p:spPr>
        <p:txBody>
          <a:bodyPr/>
          <a:lstStyle/>
          <a:p>
            <a:pPr>
              <a:defRPr/>
            </a:pPr>
            <a:fld id="{FA950E4C-47C6-4A81-8A2F-1E557359D031}" type="slidenum">
              <a:rPr lang="en-US"/>
              <a:pPr>
                <a:defRPr/>
              </a:pPr>
              <a:t>64</a:t>
            </a:fld>
            <a:endParaRPr lang="en-US"/>
          </a:p>
        </p:txBody>
      </p:sp>
      <p:pic>
        <p:nvPicPr>
          <p:cNvPr id="71683" name="Picture 3" descr="Manila 010"/>
          <p:cNvPicPr>
            <a:picLocks noChangeAspect="1" noChangeArrowheads="1"/>
          </p:cNvPicPr>
          <p:nvPr/>
        </p:nvPicPr>
        <p:blipFill>
          <a:blip r:embed="rId3" cstate="print"/>
          <a:srcRect/>
          <a:stretch>
            <a:fillRect/>
          </a:stretch>
        </p:blipFill>
        <p:spPr bwMode="auto">
          <a:xfrm>
            <a:off x="161925" y="152400"/>
            <a:ext cx="8829675" cy="6621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Bottle-caps</a:t>
            </a:r>
            <a:endParaRPr lang="en-US" sz="3200" dirty="0"/>
          </a:p>
        </p:txBody>
      </p:sp>
      <p:sp>
        <p:nvSpPr>
          <p:cNvPr id="4" name="Content Placeholder 3"/>
          <p:cNvSpPr>
            <a:spLocks noGrp="1"/>
          </p:cNvSpPr>
          <p:nvPr>
            <p:ph idx="1"/>
          </p:nvPr>
        </p:nvSpPr>
        <p:spPr>
          <a:xfrm>
            <a:off x="755576" y="1676400"/>
            <a:ext cx="7931224" cy="4632920"/>
          </a:xfrm>
        </p:spPr>
        <p:txBody>
          <a:bodyPr/>
          <a:lstStyle/>
          <a:p>
            <a:pPr marL="457200" lvl="0" indent="-457200">
              <a:buFont typeface="+mj-lt"/>
              <a:buAutoNum type="arabicPeriod"/>
            </a:pPr>
            <a:r>
              <a:rPr lang="en-US" sz="2800" dirty="0" smtClean="0"/>
              <a:t>Simple, basic </a:t>
            </a:r>
            <a:r>
              <a:rPr lang="en-US" sz="2800" i="1" u="sng" dirty="0" smtClean="0"/>
              <a:t>toys</a:t>
            </a:r>
            <a:r>
              <a:rPr lang="en-US" sz="2800" dirty="0" smtClean="0"/>
              <a:t> are good enough</a:t>
            </a:r>
          </a:p>
          <a:p>
            <a:pPr marL="457200" lvl="0" indent="-457200">
              <a:buFont typeface="+mj-lt"/>
              <a:buAutoNum type="arabicPeriod"/>
            </a:pPr>
            <a:r>
              <a:rPr lang="en-US" sz="2800" dirty="0" smtClean="0"/>
              <a:t>She brought her </a:t>
            </a:r>
            <a:r>
              <a:rPr lang="en-US" sz="2800" i="1" u="sng" dirty="0" smtClean="0"/>
              <a:t>toys</a:t>
            </a:r>
            <a:r>
              <a:rPr lang="en-US" sz="2800" dirty="0" smtClean="0"/>
              <a:t> with her to the center</a:t>
            </a:r>
          </a:p>
          <a:p>
            <a:pPr marL="457200" lvl="0" indent="-457200">
              <a:buFont typeface="+mj-lt"/>
              <a:buAutoNum type="arabicPeriod"/>
            </a:pPr>
            <a:r>
              <a:rPr lang="en-US" sz="2800" dirty="0" smtClean="0"/>
              <a:t>She had already adopted these </a:t>
            </a:r>
            <a:r>
              <a:rPr lang="en-US" sz="2800" i="1" u="sng" dirty="0" smtClean="0"/>
              <a:t>toys</a:t>
            </a:r>
            <a:r>
              <a:rPr lang="en-US" sz="2800" dirty="0" smtClean="0"/>
              <a:t> as hers</a:t>
            </a:r>
          </a:p>
          <a:p>
            <a:r>
              <a:rPr lang="en-US" sz="2800" dirty="0" smtClean="0"/>
              <a:t> </a:t>
            </a:r>
          </a:p>
          <a:p>
            <a:r>
              <a:rPr lang="en-US" sz="2800" dirty="0" smtClean="0">
                <a:solidFill>
                  <a:schemeClr val="accent3">
                    <a:lumMod val="50000"/>
                  </a:schemeClr>
                </a:solidFill>
              </a:rPr>
              <a:t>Now change the word </a:t>
            </a:r>
          </a:p>
          <a:p>
            <a:r>
              <a:rPr lang="en-US" sz="5400" dirty="0" smtClean="0">
                <a:solidFill>
                  <a:schemeClr val="accent3">
                    <a:lumMod val="50000"/>
                  </a:schemeClr>
                </a:solidFill>
              </a:rPr>
              <a:t>“toys” </a:t>
            </a:r>
            <a:r>
              <a:rPr lang="en-US" sz="3200" dirty="0" smtClean="0">
                <a:solidFill>
                  <a:schemeClr val="accent3">
                    <a:lumMod val="50000"/>
                  </a:schemeClr>
                </a:solidFill>
                <a:sym typeface="Wingdings" pitchFamily="2" charset="2"/>
              </a:rPr>
              <a:t></a:t>
            </a:r>
            <a:r>
              <a:rPr lang="en-US" sz="3200" dirty="0" smtClean="0">
                <a:solidFill>
                  <a:schemeClr val="accent3">
                    <a:lumMod val="50000"/>
                  </a:schemeClr>
                </a:solidFill>
              </a:rPr>
              <a:t> </a:t>
            </a:r>
            <a:r>
              <a:rPr lang="en-US" sz="4800" dirty="0" smtClean="0">
                <a:solidFill>
                  <a:schemeClr val="accent3">
                    <a:lumMod val="50000"/>
                  </a:schemeClr>
                </a:solidFill>
              </a:rPr>
              <a:t>“technologies” </a:t>
            </a:r>
            <a:endParaRPr lang="en-US" sz="3200" dirty="0">
              <a:solidFill>
                <a:schemeClr val="accent3">
                  <a:lumMod val="50000"/>
                </a:schemeClr>
              </a:solidFill>
            </a:endParaRPr>
          </a:p>
        </p:txBody>
      </p:sp>
      <p:sp>
        <p:nvSpPr>
          <p:cNvPr id="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can you help?</a:t>
            </a:r>
            <a:endParaRPr lang="en-US" dirty="0"/>
          </a:p>
        </p:txBody>
      </p:sp>
      <p:sp>
        <p:nvSpPr>
          <p:cNvPr id="285699" name="Rectangle 3"/>
          <p:cNvSpPr>
            <a:spLocks noGrp="1" noChangeArrowheads="1"/>
          </p:cNvSpPr>
          <p:nvPr>
            <p:ph idx="1"/>
          </p:nvPr>
        </p:nvSpPr>
        <p:spPr>
          <a:xfrm>
            <a:off x="1403648" y="1676400"/>
            <a:ext cx="7283152" cy="4191000"/>
          </a:xfrm>
        </p:spPr>
        <p:txBody>
          <a:bodyPr/>
          <a:lstStyle/>
          <a:p>
            <a:pPr marL="457200" indent="-457200">
              <a:lnSpc>
                <a:spcPct val="90000"/>
              </a:lnSpc>
              <a:buFont typeface="+mj-lt"/>
              <a:buAutoNum type="arabicPeriod"/>
            </a:pPr>
            <a:r>
              <a:rPr lang="en-US" sz="2400" dirty="0" smtClean="0"/>
              <a:t>Become a volunteer</a:t>
            </a:r>
          </a:p>
          <a:p>
            <a:pPr marL="457200" indent="-457200">
              <a:lnSpc>
                <a:spcPct val="90000"/>
              </a:lnSpc>
              <a:buFont typeface="+mj-lt"/>
              <a:buAutoNum type="arabicPeriod"/>
            </a:pPr>
            <a:r>
              <a:rPr lang="en-US" sz="2400" dirty="0" smtClean="0"/>
              <a:t>Get trained in First Aid</a:t>
            </a:r>
          </a:p>
          <a:p>
            <a:pPr marL="457200" indent="-457200">
              <a:lnSpc>
                <a:spcPct val="90000"/>
              </a:lnSpc>
              <a:buFont typeface="+mj-lt"/>
              <a:buAutoNum type="arabicPeriod"/>
            </a:pPr>
            <a:r>
              <a:rPr lang="en-US" sz="2400" dirty="0" smtClean="0"/>
              <a:t>Write applications for Apps Catalog </a:t>
            </a:r>
            <a:r>
              <a:rPr lang="en-US" sz="2400" i="1" dirty="0" smtClean="0"/>
              <a:t>(especially phone apps)</a:t>
            </a:r>
          </a:p>
          <a:p>
            <a:pPr marL="457200" indent="-457200">
              <a:lnSpc>
                <a:spcPct val="90000"/>
              </a:lnSpc>
              <a:buFont typeface="+mj-lt"/>
              <a:buAutoNum type="arabicPeriod"/>
            </a:pPr>
            <a:r>
              <a:rPr lang="en-US" sz="2400" dirty="0" smtClean="0"/>
              <a:t>Write the connectors, mash-ups, analysis apps</a:t>
            </a:r>
          </a:p>
          <a:p>
            <a:pPr marL="457200" indent="-457200">
              <a:lnSpc>
                <a:spcPct val="90000"/>
              </a:lnSpc>
              <a:buFont typeface="+mj-lt"/>
              <a:buAutoNum type="arabicPeriod"/>
            </a:pPr>
            <a:r>
              <a:rPr lang="en-US" sz="2400" dirty="0" smtClean="0"/>
              <a:t>In </a:t>
            </a:r>
            <a:r>
              <a:rPr lang="en-US" sz="2400" dirty="0"/>
              <a:t>an emergency, volunteer for HQ work </a:t>
            </a:r>
            <a:r>
              <a:rPr lang="en-US" sz="2400" i="1" dirty="0" smtClean="0"/>
              <a:t>(have our back)</a:t>
            </a:r>
            <a:endParaRPr lang="en-US" sz="2400" dirty="0"/>
          </a:p>
          <a:p>
            <a:pPr marL="457200" indent="-457200">
              <a:lnSpc>
                <a:spcPct val="90000"/>
              </a:lnSpc>
              <a:buFont typeface="+mj-lt"/>
              <a:buAutoNum type="arabicPeriod"/>
            </a:pPr>
            <a:r>
              <a:rPr lang="en-US" sz="2400" dirty="0" smtClean="0"/>
              <a:t>Make small donations</a:t>
            </a:r>
            <a:endParaRPr lang="en-US" sz="2400" dirty="0"/>
          </a:p>
          <a:p>
            <a:pPr>
              <a:lnSpc>
                <a:spcPct val="9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5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5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Three Take-aways</a:t>
            </a:r>
            <a:endParaRPr lang="en-US" sz="3200" dirty="0"/>
          </a:p>
        </p:txBody>
      </p:sp>
      <p:sp>
        <p:nvSpPr>
          <p:cNvPr id="3" name="Content Placeholder 2"/>
          <p:cNvSpPr>
            <a:spLocks noGrp="1"/>
          </p:cNvSpPr>
          <p:nvPr>
            <p:ph idx="1"/>
          </p:nvPr>
        </p:nvSpPr>
        <p:spPr>
          <a:xfrm>
            <a:off x="1115616" y="1676400"/>
            <a:ext cx="7571184" cy="4191000"/>
          </a:xfrm>
        </p:spPr>
        <p:txBody>
          <a:bodyPr/>
          <a:lstStyle/>
          <a:p>
            <a:pPr marL="457200" indent="-457200">
              <a:buAutoNum type="arabicPeriod"/>
            </a:pPr>
            <a:r>
              <a:rPr lang="en-US" sz="2800" dirty="0" smtClean="0">
                <a:solidFill>
                  <a:srgbClr val="FFC000"/>
                </a:solidFill>
              </a:rPr>
              <a:t>Crisis</a:t>
            </a:r>
            <a:r>
              <a:rPr lang="en-US" sz="2800" dirty="0" smtClean="0"/>
              <a:t> – the world stage is getting more challenging</a:t>
            </a:r>
          </a:p>
          <a:p>
            <a:pPr marL="457200" indent="-457200">
              <a:buAutoNum type="arabicPeriod"/>
            </a:pPr>
            <a:r>
              <a:rPr lang="en-US" sz="2800" dirty="0" smtClean="0">
                <a:solidFill>
                  <a:srgbClr val="FFC000"/>
                </a:solidFill>
              </a:rPr>
              <a:t>Connections</a:t>
            </a:r>
            <a:r>
              <a:rPr lang="en-US" sz="2800" dirty="0" smtClean="0"/>
              <a:t> – responding to crisis with technology is becoming more social</a:t>
            </a:r>
          </a:p>
          <a:p>
            <a:pPr marL="457200" indent="-457200">
              <a:buAutoNum type="arabicPeriod"/>
            </a:pPr>
            <a:r>
              <a:rPr lang="en-US" sz="2800" dirty="0" smtClean="0">
                <a:solidFill>
                  <a:srgbClr val="FFC000"/>
                </a:solidFill>
              </a:rPr>
              <a:t>Collaboration</a:t>
            </a:r>
            <a:r>
              <a:rPr lang="en-US" sz="2800" dirty="0" smtClean="0"/>
              <a:t> – working together is not an option, it’s an imperative</a:t>
            </a:r>
            <a:endParaRPr lang="en-U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mtClean="0">
                <a:ea typeface="ＭＳ Ｐゴシック" pitchFamily="34" charset="-128"/>
              </a:rPr>
              <a:t>Further Reading</a:t>
            </a:r>
            <a:endParaRPr lang="en-US" sz="2800" i="1" smtClean="0">
              <a:ea typeface="ＭＳ Ｐゴシック" pitchFamily="34" charset="-128"/>
            </a:endParaRPr>
          </a:p>
        </p:txBody>
      </p:sp>
      <p:sp>
        <p:nvSpPr>
          <p:cNvPr id="72707" name="Rectangle 3"/>
          <p:cNvSpPr>
            <a:spLocks noGrp="1"/>
          </p:cNvSpPr>
          <p:nvPr>
            <p:ph idx="1"/>
          </p:nvPr>
        </p:nvSpPr>
        <p:spPr>
          <a:xfrm>
            <a:off x="755576" y="1676400"/>
            <a:ext cx="7931224" cy="4632920"/>
          </a:xfrm>
        </p:spPr>
        <p:txBody>
          <a:bodyPr/>
          <a:lstStyle/>
          <a:p>
            <a:r>
              <a:rPr lang="en-US" sz="2800" dirty="0" smtClean="0">
                <a:ea typeface="ＭＳ Ｐゴシック" pitchFamily="34" charset="-128"/>
              </a:rPr>
              <a:t>Blogs:</a:t>
            </a:r>
            <a:r>
              <a:rPr lang="en-US" sz="2800" dirty="0" smtClean="0">
                <a:solidFill>
                  <a:srgbClr val="FF3300"/>
                </a:solidFill>
                <a:ea typeface="ＭＳ Ｐゴシック" pitchFamily="34" charset="-128"/>
              </a:rPr>
              <a:t> </a:t>
            </a:r>
          </a:p>
          <a:p>
            <a:pPr>
              <a:buFontTx/>
              <a:buNone/>
            </a:pPr>
            <a:r>
              <a:rPr lang="en-US" sz="2800" dirty="0" smtClean="0">
                <a:solidFill>
                  <a:srgbClr val="FF3300"/>
                </a:solidFill>
                <a:ea typeface="ＭＳ Ｐゴシック" pitchFamily="34" charset="-128"/>
              </a:rPr>
              <a:t>	</a:t>
            </a:r>
            <a:r>
              <a:rPr lang="en-US" sz="2400" dirty="0" smtClean="0">
                <a:solidFill>
                  <a:srgbClr val="FF3300"/>
                </a:solidFill>
                <a:ea typeface="ＭＳ Ｐゴシック" pitchFamily="34" charset="-128"/>
                <a:hlinkClick r:id="rId3"/>
              </a:rPr>
              <a:t>http://eghapp.blogspot.com/</a:t>
            </a:r>
            <a:r>
              <a:rPr lang="en-US" sz="2400" dirty="0" smtClean="0">
                <a:solidFill>
                  <a:srgbClr val="FF3300"/>
                </a:solidFill>
                <a:ea typeface="ＭＳ Ｐゴシック" pitchFamily="34" charset="-128"/>
              </a:rPr>
              <a:t> </a:t>
            </a:r>
          </a:p>
          <a:p>
            <a:pPr>
              <a:buFontTx/>
              <a:buNone/>
            </a:pPr>
            <a:r>
              <a:rPr lang="en-US" sz="2800" dirty="0" smtClean="0">
                <a:solidFill>
                  <a:srgbClr val="FF3300"/>
                </a:solidFill>
                <a:ea typeface="ＭＳ Ｐゴシック" pitchFamily="34" charset="-128"/>
              </a:rPr>
              <a:t>	</a:t>
            </a:r>
            <a:r>
              <a:rPr lang="en-US" sz="2400" dirty="0" smtClean="0">
                <a:solidFill>
                  <a:srgbClr val="FF3300"/>
                </a:solidFill>
                <a:ea typeface="ＭＳ Ｐゴシック" pitchFamily="34" charset="-128"/>
                <a:hlinkClick r:id="rId4"/>
              </a:rPr>
              <a:t>http://granger-happ.blogspot.com/</a:t>
            </a:r>
            <a:r>
              <a:rPr lang="en-US" sz="2400" dirty="0" smtClean="0">
                <a:solidFill>
                  <a:srgbClr val="FF3300"/>
                </a:solidFill>
                <a:ea typeface="ＭＳ Ｐゴシック" pitchFamily="34" charset="-128"/>
              </a:rPr>
              <a:t>  </a:t>
            </a:r>
            <a:r>
              <a:rPr lang="en-US" sz="2000" i="1" dirty="0" smtClean="0">
                <a:solidFill>
                  <a:srgbClr val="FF3300"/>
                </a:solidFill>
                <a:ea typeface="ＭＳ Ｐゴシック" pitchFamily="34" charset="-128"/>
              </a:rPr>
              <a:t>(Dartmouth)</a:t>
            </a:r>
          </a:p>
          <a:p>
            <a:r>
              <a:rPr lang="en-US" sz="2800" dirty="0" smtClean="0">
                <a:ea typeface="ＭＳ Ｐゴシック" pitchFamily="34" charset="-128"/>
              </a:rPr>
              <a:t>Web site </a:t>
            </a:r>
            <a:r>
              <a:rPr lang="en-US" sz="2000" i="1" dirty="0" smtClean="0">
                <a:ea typeface="ＭＳ Ｐゴシック" pitchFamily="34" charset="-128"/>
              </a:rPr>
              <a:t>(see the articles &amp; presentations link)</a:t>
            </a:r>
            <a:r>
              <a:rPr lang="en-US" sz="2800" dirty="0" smtClean="0">
                <a:ea typeface="ＭＳ Ｐゴシック" pitchFamily="34" charset="-128"/>
              </a:rPr>
              <a:t> </a:t>
            </a:r>
            <a:r>
              <a:rPr lang="en-US" sz="2400" dirty="0" smtClean="0">
                <a:ea typeface="ＭＳ Ｐゴシック" pitchFamily="34" charset="-128"/>
                <a:hlinkClick r:id="rId5"/>
              </a:rPr>
              <a:t>http://www.eghapp.com</a:t>
            </a:r>
            <a:r>
              <a:rPr lang="en-US" sz="2400" dirty="0" smtClean="0">
                <a:ea typeface="ＭＳ Ｐゴシック" pitchFamily="34" charset="-128"/>
              </a:rPr>
              <a:t> </a:t>
            </a:r>
          </a:p>
          <a:p>
            <a:r>
              <a:rPr lang="en-US" sz="2800" dirty="0" smtClean="0">
                <a:ea typeface="ＭＳ Ｐゴシック" pitchFamily="34" charset="-128"/>
              </a:rPr>
              <a:t>Email:  </a:t>
            </a:r>
            <a:r>
              <a:rPr lang="en-US" sz="2400" dirty="0" smtClean="0">
                <a:ea typeface="ＭＳ Ｐゴシック" pitchFamily="34" charset="-128"/>
                <a:hlinkClick r:id="rId6"/>
              </a:rPr>
              <a:t>ehapp@ifrc.org</a:t>
            </a:r>
            <a:r>
              <a:rPr lang="en-US" sz="2400" dirty="0" smtClean="0">
                <a:ea typeface="ＭＳ Ｐゴシック" pitchFamily="34" charset="-128"/>
              </a:rPr>
              <a:t> </a:t>
            </a:r>
          </a:p>
          <a:p>
            <a:r>
              <a:rPr lang="en-US" sz="2800" dirty="0" smtClean="0">
                <a:ea typeface="ＭＳ Ｐゴシック" pitchFamily="34" charset="-128"/>
              </a:rPr>
              <a:t>Twitter: </a:t>
            </a:r>
            <a:r>
              <a:rPr lang="en-US" sz="2400" u="sng" dirty="0" smtClean="0">
                <a:solidFill>
                  <a:srgbClr val="009999"/>
                </a:solidFill>
                <a:ea typeface="ＭＳ Ｐゴシック" pitchFamily="34" charset="-128"/>
              </a:rPr>
              <a:t>@</a:t>
            </a:r>
            <a:r>
              <a:rPr lang="en-US" sz="2400" u="sng" dirty="0" err="1" smtClean="0">
                <a:solidFill>
                  <a:srgbClr val="009999"/>
                </a:solidFill>
                <a:ea typeface="ＭＳ Ｐゴシック" pitchFamily="34" charset="-128"/>
              </a:rPr>
              <a:t>ehapp</a:t>
            </a:r>
            <a:r>
              <a:rPr lang="en-US" sz="2800" dirty="0" smtClean="0">
                <a:solidFill>
                  <a:srgbClr val="009999"/>
                </a:solidFill>
                <a:ea typeface="ＭＳ Ｐゴシック" pitchFamily="34" charset="-128"/>
              </a:rPr>
              <a:t> </a:t>
            </a:r>
          </a:p>
          <a:p>
            <a:r>
              <a:rPr lang="en-US" sz="2800" dirty="0" smtClean="0"/>
              <a:t>LinkedIn: </a:t>
            </a:r>
            <a:r>
              <a:rPr lang="en-US" u="sng" dirty="0" smtClean="0">
                <a:solidFill>
                  <a:schemeClr val="accent5">
                    <a:lumMod val="75000"/>
                  </a:schemeClr>
                </a:solidFill>
              </a:rPr>
              <a:t>http://www.linkedin.com/profile/view?id=1906312</a:t>
            </a:r>
            <a:endParaRPr lang="en-US" u="sng" dirty="0" smtClean="0">
              <a:solidFill>
                <a:schemeClr val="accent5">
                  <a:lumMod val="75000"/>
                </a:schemeClr>
              </a:solidFill>
              <a:ea typeface="ＭＳ Ｐゴシック" pitchFamily="34" charset="-128"/>
            </a:endParaRPr>
          </a:p>
          <a:p>
            <a:r>
              <a:rPr lang="en-US" sz="2800" dirty="0" smtClean="0">
                <a:ea typeface="ＭＳ Ｐゴシック" pitchFamily="34" charset="-128"/>
              </a:rPr>
              <a:t>Book:  </a:t>
            </a:r>
            <a:r>
              <a:rPr lang="en-US" sz="2400" u="sng" dirty="0" smtClean="0">
                <a:ea typeface="ＭＳ Ｐゴシック" pitchFamily="34" charset="-128"/>
              </a:rPr>
              <a:t>Managing Technology to Meet Your Mission</a:t>
            </a:r>
            <a:r>
              <a:rPr lang="en-US" sz="2400" dirty="0" smtClean="0">
                <a:ea typeface="ＭＳ Ｐゴシック" pitchFamily="34" charset="-128"/>
              </a:rPr>
              <a:t>, chap. 11</a:t>
            </a:r>
          </a:p>
          <a:p>
            <a:endParaRPr lang="en-US" sz="2400" dirty="0" smtClean="0">
              <a:ea typeface="ＭＳ Ｐゴシック" pitchFamily="34" charset="-128"/>
            </a:endParaRPr>
          </a:p>
        </p:txBody>
      </p:sp>
      <p:sp>
        <p:nvSpPr>
          <p:cNvPr id="72709" name="Slide Number Placeholder 5"/>
          <p:cNvSpPr>
            <a:spLocks noGrp="1"/>
          </p:cNvSpPr>
          <p:nvPr>
            <p:ph type="sldNum" sz="quarter" idx="4294967295"/>
          </p:nvPr>
        </p:nvSpPr>
        <p:spPr>
          <a:xfrm>
            <a:off x="6804248" y="6245225"/>
            <a:ext cx="2133600" cy="476250"/>
          </a:xfrm>
          <a:prstGeom prst="rect">
            <a:avLst/>
          </a:prstGeom>
          <a:noFill/>
        </p:spPr>
        <p:txBody>
          <a:bodyPr/>
          <a:lstStyle/>
          <a:p>
            <a:pPr algn="r"/>
            <a:fld id="{BB0092D6-B9A8-42EF-ADCE-8FBF9679466A}" type="slidenum">
              <a:rPr lang="en-US">
                <a:latin typeface="Arial" pitchFamily="34" charset="0"/>
              </a:rPr>
              <a:pPr algn="r"/>
              <a:t>68</a:t>
            </a:fld>
            <a:endParaRPr lang="en-US" dirty="0">
              <a:latin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idx="1"/>
          </p:nvPr>
        </p:nvSpPr>
        <p:spPr>
          <a:xfrm>
            <a:off x="467544" y="1676400"/>
            <a:ext cx="8424936" cy="4632920"/>
          </a:xfrm>
        </p:spPr>
        <p:txBody>
          <a:bodyPr/>
          <a:lstStyle/>
          <a:p>
            <a:pPr marL="457200" lvl="0" indent="-457200">
              <a:buFont typeface="+mj-lt"/>
              <a:buAutoNum type="arabicPeriod"/>
            </a:pPr>
            <a:r>
              <a:rPr lang="en-US" b="0" dirty="0" smtClean="0"/>
              <a:t>Can you tell us a story/give us an example of technologies in action during a real disaster? </a:t>
            </a:r>
            <a:r>
              <a:rPr lang="en-US" b="0" i="1" dirty="0" smtClean="0"/>
              <a:t>(NetHope </a:t>
            </a:r>
            <a:r>
              <a:rPr lang="en-US" b="0" i="1" dirty="0" err="1" smtClean="0"/>
              <a:t>WiFi</a:t>
            </a:r>
            <a:r>
              <a:rPr lang="en-US" b="0" i="1" dirty="0" smtClean="0"/>
              <a:t> Network in Haiti)</a:t>
            </a:r>
            <a:endParaRPr lang="en-US" b="0" dirty="0" smtClean="0"/>
          </a:p>
          <a:p>
            <a:pPr marL="457200" lvl="0" indent="-457200">
              <a:buFont typeface="+mj-lt"/>
              <a:buAutoNum type="arabicPeriod"/>
            </a:pPr>
            <a:r>
              <a:rPr lang="en-US" b="0" dirty="0" smtClean="0"/>
              <a:t>What are the hottest new technologies (devices and applications) being used by disaster responders? </a:t>
            </a:r>
            <a:r>
              <a:rPr lang="en-US" b="0" i="1" dirty="0" smtClean="0"/>
              <a:t>(POTS – Trilogy SMS app)</a:t>
            </a:r>
            <a:endParaRPr lang="en-US" b="0" dirty="0" smtClean="0"/>
          </a:p>
          <a:p>
            <a:pPr marL="457200" lvl="0" indent="-457200">
              <a:buFont typeface="+mj-lt"/>
              <a:buAutoNum type="arabicPeriod"/>
            </a:pPr>
            <a:r>
              <a:rPr lang="en-US" b="0" dirty="0" smtClean="0"/>
              <a:t>How is citizen-originated data (from twitter, SMS, Facebook, etc.) being used by responders, and if it is not—how could it be used? </a:t>
            </a:r>
            <a:r>
              <a:rPr lang="en-US" b="0" i="1" dirty="0" smtClean="0"/>
              <a:t>(not very well; need to aggregate at the front and back-end streams)</a:t>
            </a:r>
            <a:endParaRPr lang="en-US" b="0" dirty="0" smtClean="0"/>
          </a:p>
          <a:p>
            <a:pPr marL="457200" lvl="0" indent="-457200">
              <a:buFont typeface="+mj-lt"/>
              <a:buAutoNum type="arabicPeriod"/>
            </a:pPr>
            <a:r>
              <a:rPr lang="en-US" b="0" dirty="0" smtClean="0"/>
              <a:t>What are the most needed/desired technologies (devices and applications) by disaster responders—that don't yet exist?  </a:t>
            </a:r>
            <a:r>
              <a:rPr lang="en-US" b="0" i="1" dirty="0" smtClean="0"/>
              <a:t>(Cheap, self-contained broadband; aggregate assessment info)</a:t>
            </a:r>
            <a:endParaRPr lang="en-US" b="0" dirty="0" smtClean="0"/>
          </a:p>
          <a:p>
            <a:pPr marL="457200" lvl="0" indent="-457200">
              <a:buFont typeface="+mj-lt"/>
              <a:buAutoNum type="arabicPeriod"/>
            </a:pPr>
            <a:r>
              <a:rPr lang="en-US" b="0" dirty="0" smtClean="0"/>
              <a:t>What are the biggest roadblocks to new technology use, citizen data use among emergency responders? </a:t>
            </a:r>
            <a:r>
              <a:rPr lang="en-US" b="0" i="1" dirty="0" smtClean="0"/>
              <a:t>(The focus level)</a:t>
            </a:r>
            <a:endParaRPr lang="en-US" b="0" dirty="0" smtClean="0"/>
          </a:p>
          <a:p>
            <a:pPr marL="457200" lvl="0" indent="-457200">
              <a:buFont typeface="+mj-lt"/>
              <a:buAutoNum type="arabicPeriod"/>
            </a:pPr>
            <a:r>
              <a:rPr lang="en-US" b="0" dirty="0" smtClean="0"/>
              <a:t>What’s the best way for volunteer technical organizations to help disaster responders? </a:t>
            </a:r>
            <a:r>
              <a:rPr lang="en-US" b="0" i="1" dirty="0" smtClean="0"/>
              <a:t>(Aggregate info and translate info)</a:t>
            </a:r>
            <a:endParaRPr lang="en-US" b="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TextBox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TextBox 2"/>
          <p:cNvSpPr txBox="1"/>
          <p:nvPr/>
        </p:nvSpPr>
        <p:spPr>
          <a:xfrm>
            <a:off x="914400" y="1714500"/>
            <a:ext cx="7315200" cy="707886"/>
          </a:xfrm>
          <a:prstGeom prst="rect">
            <a:avLst/>
          </a:prstGeom>
          <a:noFill/>
        </p:spPr>
        <p:txBody>
          <a:bodyPr vert="horz" rtlCol="0">
            <a:spAutoFit/>
          </a:bodyPr>
          <a:lstStyle/>
          <a:p>
            <a:pPr algn="ctr"/>
            <a:r>
              <a:rPr lang="en-US" sz="4000" b="1" dirty="0" smtClean="0">
                <a:solidFill>
                  <a:srgbClr val="000000"/>
                </a:solidFill>
                <a:latin typeface="Arial"/>
              </a:rPr>
              <a:t>Crisis</a:t>
            </a:r>
            <a:endParaRPr lang="en-US" sz="4000" b="1" dirty="0">
              <a:solidFill>
                <a:srgbClr val="000000"/>
              </a:solidFill>
              <a:latin typeface="Arial"/>
            </a:endParaRPr>
          </a:p>
        </p:txBody>
      </p:sp>
      <p:sp>
        <p:nvSpPr>
          <p:cNvPr id="4" name="TextBox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TextBox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TextBox 2"/>
          <p:cNvSpPr txBox="1"/>
          <p:nvPr/>
        </p:nvSpPr>
        <p:spPr>
          <a:xfrm>
            <a:off x="914400" y="1714500"/>
            <a:ext cx="7315200" cy="707886"/>
          </a:xfrm>
          <a:prstGeom prst="rect">
            <a:avLst/>
          </a:prstGeom>
          <a:noFill/>
        </p:spPr>
        <p:txBody>
          <a:bodyPr vert="horz" rtlCol="0">
            <a:spAutoFit/>
          </a:bodyPr>
          <a:lstStyle/>
          <a:p>
            <a:pPr algn="ctr"/>
            <a:r>
              <a:rPr lang="en-US" sz="4000" b="1" dirty="0" smtClean="0">
                <a:solidFill>
                  <a:srgbClr val="000000"/>
                </a:solidFill>
                <a:latin typeface="Arial"/>
              </a:rPr>
              <a:t>APPENDIX</a:t>
            </a:r>
            <a:endParaRPr lang="en-US" sz="4000" b="1" dirty="0">
              <a:solidFill>
                <a:srgbClr val="000000"/>
              </a:solidFill>
              <a:latin typeface="Arial"/>
            </a:endParaRPr>
          </a:p>
        </p:txBody>
      </p:sp>
      <p:sp>
        <p:nvSpPr>
          <p:cNvPr id="4" name="TextBox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cnBodyText_ID_307207"/>
          <p:cNvSpPr>
            <a:spLocks noChangeArrowheads="1"/>
          </p:cNvSpPr>
          <p:nvPr>
            <p:custDataLst>
              <p:tags r:id="rId1"/>
            </p:custDataLst>
          </p:nvPr>
        </p:nvSpPr>
        <p:spPr bwMode="gray">
          <a:xfrm rot="-5400000">
            <a:off x="-770743" y="3317938"/>
            <a:ext cx="2992561"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solidFill>
                  <a:schemeClr val="bg1"/>
                </a:solidFill>
                <a:cs typeface="ヒラギノ角ゴ ProN W3"/>
              </a:rPr>
              <a:t>Increasing Impact for Beneficiaries</a:t>
            </a:r>
          </a:p>
        </p:txBody>
      </p:sp>
      <p:sp>
        <p:nvSpPr>
          <p:cNvPr id="25605" name="Freeform 5"/>
          <p:cNvSpPr>
            <a:spLocks/>
          </p:cNvSpPr>
          <p:nvPr/>
        </p:nvSpPr>
        <p:spPr bwMode="auto">
          <a:xfrm>
            <a:off x="1985393" y="4853285"/>
            <a:ext cx="5663654" cy="861715"/>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18" tIns="45718" rIns="45718" bIns="45718"/>
          <a:lstStyle/>
          <a:p>
            <a:endParaRPr lang="en-US"/>
          </a:p>
        </p:txBody>
      </p:sp>
      <p:sp>
        <p:nvSpPr>
          <p:cNvPr id="25606" name="Freeform 6"/>
          <p:cNvSpPr>
            <a:spLocks/>
          </p:cNvSpPr>
          <p:nvPr/>
        </p:nvSpPr>
        <p:spPr bwMode="auto">
          <a:xfrm>
            <a:off x="3823791" y="1473399"/>
            <a:ext cx="1986855" cy="149349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18" tIns="45718" rIns="45718" bIns="45718"/>
          <a:lstStyle/>
          <a:p>
            <a:endParaRPr lang="en-US"/>
          </a:p>
        </p:txBody>
      </p:sp>
      <p:sp>
        <p:nvSpPr>
          <p:cNvPr id="25607" name="Freeform 7"/>
          <p:cNvSpPr>
            <a:spLocks/>
          </p:cNvSpPr>
          <p:nvPr/>
        </p:nvSpPr>
        <p:spPr bwMode="auto">
          <a:xfrm>
            <a:off x="3192016" y="2962424"/>
            <a:ext cx="3250406" cy="951012"/>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18" tIns="45718" rIns="45718" bIns="45718"/>
          <a:lstStyle/>
          <a:p>
            <a:endParaRPr lang="en-US"/>
          </a:p>
        </p:txBody>
      </p:sp>
      <p:sp>
        <p:nvSpPr>
          <p:cNvPr id="25608" name="Freeform 8"/>
          <p:cNvSpPr>
            <a:spLocks/>
          </p:cNvSpPr>
          <p:nvPr/>
        </p:nvSpPr>
        <p:spPr bwMode="auto">
          <a:xfrm>
            <a:off x="2558008" y="3906738"/>
            <a:ext cx="4516189" cy="952128"/>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18" tIns="45718" rIns="45718" bIns="45718"/>
          <a:lstStyle/>
          <a:p>
            <a:endParaRPr lang="en-US"/>
          </a:p>
        </p:txBody>
      </p:sp>
      <p:sp>
        <p:nvSpPr>
          <p:cNvPr id="25609" name="AcnBodyText_ID_307217"/>
          <p:cNvSpPr>
            <a:spLocks noChangeArrowheads="1"/>
          </p:cNvSpPr>
          <p:nvPr>
            <p:custDataLst>
              <p:tags r:id="rId2"/>
            </p:custDataLst>
          </p:nvPr>
        </p:nvSpPr>
        <p:spPr bwMode="gray">
          <a:xfrm>
            <a:off x="3746561" y="5045274"/>
            <a:ext cx="2085506"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FOUNDATIONAL</a:t>
            </a:r>
          </a:p>
          <a:p>
            <a:pPr marL="342665" indent="-342665" algn="ctr" eaLnBrk="0" hangingPunct="0">
              <a:spcBef>
                <a:spcPct val="20000"/>
              </a:spcBef>
            </a:pPr>
            <a:r>
              <a:rPr lang="en-US" sz="1400" b="1" dirty="0">
                <a:cs typeface="ヒラギノ角ゴ ProN W3"/>
              </a:rPr>
              <a:t>“Keeping the Lights On”</a:t>
            </a:r>
          </a:p>
        </p:txBody>
      </p:sp>
      <p:sp>
        <p:nvSpPr>
          <p:cNvPr id="25610" name="AcnBodyText_ID_307217"/>
          <p:cNvSpPr>
            <a:spLocks noChangeArrowheads="1"/>
          </p:cNvSpPr>
          <p:nvPr>
            <p:custDataLst>
              <p:tags r:id="rId3"/>
            </p:custDataLst>
          </p:nvPr>
        </p:nvSpPr>
        <p:spPr bwMode="gray">
          <a:xfrm>
            <a:off x="3467348" y="4176862"/>
            <a:ext cx="2693045"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OPERATIONAL</a:t>
            </a:r>
          </a:p>
          <a:p>
            <a:pPr marL="342665" indent="-342665" algn="ctr" eaLnBrk="0" hangingPunct="0">
              <a:spcBef>
                <a:spcPct val="20000"/>
              </a:spcBef>
            </a:pPr>
            <a:r>
              <a:rPr lang="en-US" sz="1400" b="1" dirty="0">
                <a:cs typeface="ヒラギノ角ゴ ProN W3"/>
              </a:rPr>
              <a:t>“Helping the Organization Run”</a:t>
            </a:r>
          </a:p>
        </p:txBody>
      </p:sp>
      <p:sp>
        <p:nvSpPr>
          <p:cNvPr id="25611" name="AcnBodyText_ID_307217"/>
          <p:cNvSpPr>
            <a:spLocks noChangeArrowheads="1"/>
          </p:cNvSpPr>
          <p:nvPr>
            <p:custDataLst>
              <p:tags r:id="rId4"/>
            </p:custDataLst>
          </p:nvPr>
        </p:nvSpPr>
        <p:spPr bwMode="gray">
          <a:xfrm>
            <a:off x="3444280" y="3263801"/>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PROGRAM</a:t>
            </a:r>
          </a:p>
          <a:p>
            <a:pPr marL="342665" indent="-342665" algn="ctr" eaLnBrk="0" hangingPunct="0">
              <a:spcBef>
                <a:spcPct val="20000"/>
              </a:spcBef>
            </a:pPr>
            <a:r>
              <a:rPr lang="en-US" sz="1400" b="1" dirty="0">
                <a:cs typeface="ヒラギノ角ゴ ProN W3"/>
              </a:rPr>
              <a:t>“Improving Program Delivery”</a:t>
            </a:r>
          </a:p>
        </p:txBody>
      </p:sp>
      <p:sp>
        <p:nvSpPr>
          <p:cNvPr id="25612" name="AcnBodyText_ID_307217"/>
          <p:cNvSpPr>
            <a:spLocks noChangeArrowheads="1"/>
          </p:cNvSpPr>
          <p:nvPr>
            <p:custDataLst>
              <p:tags r:id="rId5"/>
            </p:custDataLst>
          </p:nvPr>
        </p:nvSpPr>
        <p:spPr bwMode="gray">
          <a:xfrm>
            <a:off x="3466604" y="2427759"/>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BENEFICIARY</a:t>
            </a:r>
          </a:p>
          <a:p>
            <a:pPr marL="342665" indent="-342665" algn="ctr" eaLnBrk="0" hangingPunct="0">
              <a:spcBef>
                <a:spcPct val="20000"/>
              </a:spcBef>
            </a:pPr>
            <a:r>
              <a:rPr lang="en-US" sz="1400" b="1" dirty="0">
                <a:cs typeface="ヒラギノ角ゴ ProN W3"/>
              </a:rPr>
              <a:t>“Differentiating”</a:t>
            </a:r>
          </a:p>
        </p:txBody>
      </p:sp>
      <p:sp>
        <p:nvSpPr>
          <p:cNvPr id="25613" name="AutoShape 13"/>
          <p:cNvSpPr>
            <a:spLocks/>
          </p:cNvSpPr>
          <p:nvPr/>
        </p:nvSpPr>
        <p:spPr bwMode="gray">
          <a:xfrm rot="1994430">
            <a:off x="3315147" y="1155279"/>
            <a:ext cx="310307" cy="2896567"/>
          </a:xfrm>
          <a:prstGeom prst="leftBrace">
            <a:avLst>
              <a:gd name="adj1" fmla="val 77788"/>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4" name="AutoShape 14"/>
          <p:cNvSpPr>
            <a:spLocks/>
          </p:cNvSpPr>
          <p:nvPr/>
        </p:nvSpPr>
        <p:spPr bwMode="gray">
          <a:xfrm rot="1994430">
            <a:off x="2241004" y="3714750"/>
            <a:ext cx="366117" cy="2049363"/>
          </a:xfrm>
          <a:prstGeom prst="leftBrace">
            <a:avLst>
              <a:gd name="adj1" fmla="val 46646"/>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5" name="AcnBodyText_ID_531484"/>
          <p:cNvSpPr>
            <a:spLocks noChangeArrowheads="1"/>
          </p:cNvSpPr>
          <p:nvPr>
            <p:custDataLst>
              <p:tags r:id="rId6"/>
            </p:custDataLst>
          </p:nvPr>
        </p:nvSpPr>
        <p:spPr bwMode="gray">
          <a:xfrm>
            <a:off x="1485826" y="4436591"/>
            <a:ext cx="709910"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Efficient</a:t>
            </a:r>
          </a:p>
        </p:txBody>
      </p:sp>
      <p:sp>
        <p:nvSpPr>
          <p:cNvPr id="25616" name="AcnBodyText_ID_531484"/>
          <p:cNvSpPr>
            <a:spLocks noChangeArrowheads="1"/>
          </p:cNvSpPr>
          <p:nvPr>
            <p:custDataLst>
              <p:tags r:id="rId7"/>
            </p:custDataLst>
          </p:nvPr>
        </p:nvSpPr>
        <p:spPr bwMode="gray">
          <a:xfrm>
            <a:off x="2195736" y="2275830"/>
            <a:ext cx="1215553" cy="433090"/>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400" b="1" dirty="0">
                <a:cs typeface="ヒラギノ角ゴ ProN W3"/>
              </a:rPr>
              <a:t>Competitive </a:t>
            </a:r>
            <a:br>
              <a:rPr lang="en-US" sz="1400" b="1" dirty="0">
                <a:cs typeface="ヒラギノ角ゴ ProN W3"/>
              </a:rPr>
            </a:br>
            <a:r>
              <a:rPr lang="en-US" sz="1400" b="1" dirty="0">
                <a:cs typeface="ヒラギノ角ゴ ProN W3"/>
              </a:rPr>
              <a:t>or Leading</a:t>
            </a:r>
          </a:p>
        </p:txBody>
      </p:sp>
      <p:sp>
        <p:nvSpPr>
          <p:cNvPr id="25617" name="AcnBodyText_ID_531484"/>
          <p:cNvSpPr>
            <a:spLocks noChangeArrowheads="1"/>
          </p:cNvSpPr>
          <p:nvPr>
            <p:custDataLst>
              <p:tags r:id="rId8"/>
            </p:custDataLst>
          </p:nvPr>
        </p:nvSpPr>
        <p:spPr bwMode="gray">
          <a:xfrm>
            <a:off x="7601049" y="4572000"/>
            <a:ext cx="1435447" cy="541687"/>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600" b="1" dirty="0">
                <a:solidFill>
                  <a:srgbClr val="0000FF"/>
                </a:solidFill>
                <a:cs typeface="ヒラギノ角ゴ ProN W3"/>
              </a:rPr>
              <a:t>Donor &amp; HQ</a:t>
            </a:r>
          </a:p>
          <a:p>
            <a:pPr marL="342665" indent="-342665" algn="ctr" eaLnBrk="0" hangingPunct="0">
              <a:spcBef>
                <a:spcPct val="20000"/>
              </a:spcBef>
            </a:pPr>
            <a:r>
              <a:rPr lang="en-US" sz="1600" b="1" dirty="0">
                <a:solidFill>
                  <a:srgbClr val="0000FF"/>
                </a:solidFill>
                <a:cs typeface="ヒラギノ角ゴ ProN W3"/>
              </a:rPr>
              <a:t> Facing</a:t>
            </a:r>
          </a:p>
        </p:txBody>
      </p:sp>
      <p:sp>
        <p:nvSpPr>
          <p:cNvPr id="25618" name="AcnBodyText_ID_531484"/>
          <p:cNvSpPr>
            <a:spLocks noChangeArrowheads="1"/>
          </p:cNvSpPr>
          <p:nvPr>
            <p:custDataLst>
              <p:tags r:id="rId9"/>
            </p:custDataLst>
          </p:nvPr>
        </p:nvSpPr>
        <p:spPr bwMode="gray">
          <a:xfrm>
            <a:off x="6525022" y="2623096"/>
            <a:ext cx="1597298" cy="496714"/>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600" b="1" dirty="0">
                <a:solidFill>
                  <a:srgbClr val="FF0000"/>
                </a:solidFill>
                <a:cs typeface="ヒラギノ角ゴ ProN W3"/>
              </a:rPr>
              <a:t>Beneficiary &amp; Field Facing</a:t>
            </a:r>
          </a:p>
        </p:txBody>
      </p:sp>
      <p:sp>
        <p:nvSpPr>
          <p:cNvPr id="27" name="Rectangle 2"/>
          <p:cNvSpPr>
            <a:spLocks noGrp="1" noChangeArrowheads="1"/>
          </p:cNvSpPr>
          <p:nvPr>
            <p:ph type="title"/>
          </p:nvPr>
        </p:nvSpPr>
        <p:spPr/>
        <p:txBody>
          <a:bodyPr/>
          <a:lstStyle/>
          <a:p>
            <a:r>
              <a:rPr lang="en-US" sz="2800" dirty="0" smtClean="0"/>
              <a:t>Moving the IT Agenda Up the Pyramid</a:t>
            </a:r>
          </a:p>
        </p:txBody>
      </p:sp>
      <p:sp>
        <p:nvSpPr>
          <p:cNvPr id="26" name="AutoShape 3"/>
          <p:cNvSpPr>
            <a:spLocks noChangeArrowheads="1"/>
          </p:cNvSpPr>
          <p:nvPr/>
        </p:nvSpPr>
        <p:spPr bwMode="gray">
          <a:xfrm>
            <a:off x="539552" y="1754832"/>
            <a:ext cx="808037" cy="4505325"/>
          </a:xfrm>
          <a:prstGeom prst="upArrow">
            <a:avLst>
              <a:gd name="adj1" fmla="val 50102"/>
              <a:gd name="adj2" fmla="val 75736"/>
            </a:avLst>
          </a:prstGeom>
          <a:solidFill>
            <a:srgbClr val="92D05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30" name="AcnBodyText_ID_307207"/>
          <p:cNvSpPr>
            <a:spLocks noChangeArrowheads="1"/>
          </p:cNvSpPr>
          <p:nvPr>
            <p:custDataLst>
              <p:tags r:id="rId10"/>
            </p:custDataLst>
          </p:nvPr>
        </p:nvSpPr>
        <p:spPr bwMode="gray">
          <a:xfrm rot="-5400000">
            <a:off x="-621964" y="3801280"/>
            <a:ext cx="3122705" cy="223608"/>
          </a:xfrm>
          <a:prstGeom prst="rect">
            <a:avLst/>
          </a:prstGeom>
          <a:noFill/>
          <a:ln w="12700">
            <a:noFill/>
            <a:miter lim="800000"/>
            <a:headEnd/>
            <a:tailEnd/>
          </a:ln>
        </p:spPr>
        <p:txBody>
          <a:bodyPr wrap="square" lIns="0" tIns="0" rIns="0" bIns="0">
            <a:spAutoFit/>
          </a:bodyPr>
          <a:lstStyle/>
          <a:p>
            <a:pPr marL="342900" indent="-342900" eaLnBrk="0" hangingPunct="0">
              <a:spcBef>
                <a:spcPct val="20000"/>
              </a:spcBef>
            </a:pPr>
            <a:r>
              <a:rPr lang="en-US" sz="1400" b="1" dirty="0"/>
              <a:t>Increasing Impact for Beneficiaries</a:t>
            </a:r>
          </a:p>
        </p:txBody>
      </p:sp>
      <p:sp>
        <p:nvSpPr>
          <p:cNvPr id="33" name="Slide Number Placeholder 3"/>
          <p:cNvSpPr txBox="1">
            <a:spLocks/>
          </p:cNvSpPr>
          <p:nvPr/>
        </p:nvSpPr>
        <p:spPr>
          <a:xfrm>
            <a:off x="7524328"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F2C08-B6F3-4FA1-A942-B6DDCBDED5DE}"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algn="ctr" eaLnBrk="1" hangingPunct="1"/>
            <a:r>
              <a:rPr lang="en-US" sz="3200" dirty="0" smtClean="0">
                <a:latin typeface="Calibri" pitchFamily="34" charset="0"/>
                <a:ea typeface="ＭＳ Ｐゴシック" charset="-128"/>
              </a:rPr>
              <a:t>We Need to Push the Pyramid at Both Ends</a:t>
            </a:r>
          </a:p>
        </p:txBody>
      </p:sp>
      <p:sp>
        <p:nvSpPr>
          <p:cNvPr id="16407" name="Slide Number Placeholder 3"/>
          <p:cNvSpPr>
            <a:spLocks noGrp="1"/>
          </p:cNvSpPr>
          <p:nvPr>
            <p:ph type="sldNum" sz="quarter" idx="4294967295"/>
          </p:nvPr>
        </p:nvSpPr>
        <p:spPr>
          <a:xfrm>
            <a:off x="7924800" y="6165850"/>
            <a:ext cx="1219200" cy="476250"/>
          </a:xfrm>
          <a:prstGeom prst="rect">
            <a:avLst/>
          </a:prstGeom>
          <a:noFill/>
        </p:spPr>
        <p:txBody>
          <a:bodyPr/>
          <a:lstStyle/>
          <a:p>
            <a:pPr algn="r"/>
            <a:fld id="{AB103410-6B26-4D1B-BF0D-934A7728AB9C}" type="slidenum">
              <a:rPr lang="en-US" sz="1400"/>
              <a:pPr algn="r"/>
              <a:t>74</a:t>
            </a:fld>
            <a:endParaRPr lang="en-US" sz="1400" dirty="0"/>
          </a:p>
        </p:txBody>
      </p:sp>
      <p:sp>
        <p:nvSpPr>
          <p:cNvPr id="16389" name="Freeform 5"/>
          <p:cNvSpPr>
            <a:spLocks/>
          </p:cNvSpPr>
          <p:nvPr/>
        </p:nvSpPr>
        <p:spPr bwMode="auto">
          <a:xfrm>
            <a:off x="2076152" y="4852988"/>
            <a:ext cx="5664200" cy="8620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30726" name="Freeform 6"/>
          <p:cNvSpPr>
            <a:spLocks/>
          </p:cNvSpPr>
          <p:nvPr/>
        </p:nvSpPr>
        <p:spPr bwMode="auto">
          <a:xfrm>
            <a:off x="3914477" y="1473200"/>
            <a:ext cx="1987550" cy="1493838"/>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pPr>
              <a:defRPr/>
            </a:pPr>
            <a:endParaRPr lang="en-US">
              <a:solidFill>
                <a:schemeClr val="tx1"/>
              </a:solidFill>
              <a:latin typeface="+mj-lt"/>
              <a:cs typeface="Calibri" pitchFamily="34" charset="0"/>
            </a:endParaRPr>
          </a:p>
        </p:txBody>
      </p:sp>
      <p:sp>
        <p:nvSpPr>
          <p:cNvPr id="30727" name="Freeform 7"/>
          <p:cNvSpPr>
            <a:spLocks/>
          </p:cNvSpPr>
          <p:nvPr/>
        </p:nvSpPr>
        <p:spPr bwMode="auto">
          <a:xfrm>
            <a:off x="3282652" y="2962275"/>
            <a:ext cx="3251200" cy="950913"/>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pPr>
              <a:defRPr/>
            </a:pPr>
            <a:endParaRPr lang="en-US">
              <a:solidFill>
                <a:schemeClr val="tx1"/>
              </a:solidFill>
              <a:latin typeface="+mj-lt"/>
              <a:cs typeface="Calibri" pitchFamily="34" charset="0"/>
            </a:endParaRPr>
          </a:p>
        </p:txBody>
      </p:sp>
      <p:sp>
        <p:nvSpPr>
          <p:cNvPr id="16392" name="Freeform 8"/>
          <p:cNvSpPr>
            <a:spLocks/>
          </p:cNvSpPr>
          <p:nvPr/>
        </p:nvSpPr>
        <p:spPr bwMode="auto">
          <a:xfrm>
            <a:off x="2649240" y="3906838"/>
            <a:ext cx="4516437" cy="9525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16393" name="AcnBodyText_ID_307217"/>
          <p:cNvSpPr>
            <a:spLocks noChangeArrowheads="1"/>
          </p:cNvSpPr>
          <p:nvPr>
            <p:custDataLst>
              <p:tags r:id="rId1"/>
            </p:custDataLst>
          </p:nvPr>
        </p:nvSpPr>
        <p:spPr bwMode="gray">
          <a:xfrm>
            <a:off x="3846215" y="5045075"/>
            <a:ext cx="2068512" cy="474663"/>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pPr>
            <a:r>
              <a:rPr lang="en-US" sz="1400" b="1">
                <a:solidFill>
                  <a:schemeClr val="tx1"/>
                </a:solidFill>
                <a:latin typeface="Gill Sans MT" pitchFamily="34" charset="0"/>
                <a:cs typeface="Calibri" pitchFamily="34" charset="0"/>
              </a:rPr>
              <a:t>FOUNDATIONAL</a:t>
            </a:r>
          </a:p>
          <a:p>
            <a:pPr marL="342900" indent="-342900" algn="ctr" defTabSz="457200" eaLnBrk="0" hangingPunct="0">
              <a:spcBef>
                <a:spcPct val="20000"/>
              </a:spcBef>
              <a:buFont typeface="Arial" charset="0"/>
              <a:buNone/>
            </a:pPr>
            <a:r>
              <a:rPr lang="en-US" sz="1400" b="1">
                <a:solidFill>
                  <a:schemeClr val="tx1"/>
                </a:solidFill>
                <a:latin typeface="Gill Sans MT" pitchFamily="34" charset="0"/>
                <a:cs typeface="Calibri" pitchFamily="34" charset="0"/>
              </a:rPr>
              <a:t>“Keeping the Lights On”</a:t>
            </a:r>
          </a:p>
        </p:txBody>
      </p:sp>
      <p:sp>
        <p:nvSpPr>
          <p:cNvPr id="30730" name="AcnBodyText_ID_307217"/>
          <p:cNvSpPr>
            <a:spLocks noChangeArrowheads="1"/>
          </p:cNvSpPr>
          <p:nvPr>
            <p:custDataLst>
              <p:tags r:id="rId2"/>
            </p:custDataLst>
          </p:nvPr>
        </p:nvSpPr>
        <p:spPr bwMode="gray">
          <a:xfrm>
            <a:off x="3550940" y="4176713"/>
            <a:ext cx="2708275" cy="474662"/>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OPERATIONAL</a:t>
            </a:r>
          </a:p>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“Helping the Organization Run”</a:t>
            </a:r>
          </a:p>
        </p:txBody>
      </p:sp>
      <p:sp>
        <p:nvSpPr>
          <p:cNvPr id="30731" name="AcnBodyText_ID_307217"/>
          <p:cNvSpPr>
            <a:spLocks noChangeArrowheads="1"/>
          </p:cNvSpPr>
          <p:nvPr>
            <p:custDataLst>
              <p:tags r:id="rId3"/>
            </p:custDataLst>
          </p:nvPr>
        </p:nvSpPr>
        <p:spPr bwMode="gray">
          <a:xfrm>
            <a:off x="3535065" y="3263900"/>
            <a:ext cx="2693987" cy="474663"/>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PROGRAM</a:t>
            </a:r>
          </a:p>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“Improving Program Delivery”</a:t>
            </a:r>
          </a:p>
        </p:txBody>
      </p:sp>
      <p:sp>
        <p:nvSpPr>
          <p:cNvPr id="30732" name="AcnBodyText_ID_307217"/>
          <p:cNvSpPr>
            <a:spLocks noChangeArrowheads="1"/>
          </p:cNvSpPr>
          <p:nvPr>
            <p:custDataLst>
              <p:tags r:id="rId4"/>
            </p:custDataLst>
          </p:nvPr>
        </p:nvSpPr>
        <p:spPr bwMode="gray">
          <a:xfrm>
            <a:off x="3557290" y="2290763"/>
            <a:ext cx="2693987" cy="474662"/>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defRPr/>
            </a:pPr>
            <a:r>
              <a:rPr lang="en-US" sz="1400" b="1" dirty="0">
                <a:solidFill>
                  <a:schemeClr val="tx1"/>
                </a:solidFill>
                <a:latin typeface="+mj-lt"/>
                <a:cs typeface="Calibri" pitchFamily="34" charset="0"/>
              </a:rPr>
              <a:t>BENEFICIARY</a:t>
            </a:r>
          </a:p>
          <a:p>
            <a:pPr marL="342900" indent="-342900" algn="ctr" defTabSz="457200" eaLnBrk="0" hangingPunct="0">
              <a:spcBef>
                <a:spcPct val="20000"/>
              </a:spcBef>
              <a:buFont typeface="Arial" charset="0"/>
              <a:buNone/>
              <a:defRPr/>
            </a:pPr>
            <a:r>
              <a:rPr lang="en-US" sz="1400" b="1" dirty="0">
                <a:solidFill>
                  <a:schemeClr val="tx1"/>
                </a:solidFill>
                <a:latin typeface="+mj-lt"/>
                <a:cs typeface="Calibri" pitchFamily="34" charset="0"/>
              </a:rPr>
              <a:t>“Differentiating”</a:t>
            </a:r>
          </a:p>
        </p:txBody>
      </p:sp>
      <p:sp>
        <p:nvSpPr>
          <p:cNvPr id="30733" name="AutoShape 13"/>
          <p:cNvSpPr>
            <a:spLocks/>
          </p:cNvSpPr>
          <p:nvPr/>
        </p:nvSpPr>
        <p:spPr bwMode="gray">
          <a:xfrm rot="1994430">
            <a:off x="3831927" y="1155700"/>
            <a:ext cx="311150" cy="2895600"/>
          </a:xfrm>
          <a:prstGeom prst="leftBrace">
            <a:avLst>
              <a:gd name="adj1" fmla="val 77551"/>
              <a:gd name="adj2" fmla="val 50000"/>
            </a:avLst>
          </a:prstGeom>
          <a:noFill/>
          <a:ln w="9525">
            <a:solidFill>
              <a:schemeClr val="tx1"/>
            </a:solidFill>
            <a:round/>
            <a:headEnd/>
            <a:tailEnd/>
          </a:ln>
        </p:spPr>
        <p:txBody>
          <a:bodyPr wrap="none" lIns="72000" tIns="72000" rIns="72000" bIns="72000" anchor="ctr"/>
          <a:lstStyle/>
          <a:p>
            <a:pPr>
              <a:defRPr/>
            </a:pPr>
            <a:endParaRPr lang="en-US">
              <a:solidFill>
                <a:schemeClr val="tx1"/>
              </a:solidFill>
              <a:latin typeface="+mj-lt"/>
              <a:cs typeface="Calibri" pitchFamily="34" charset="0"/>
            </a:endParaRPr>
          </a:p>
        </p:txBody>
      </p:sp>
      <p:sp>
        <p:nvSpPr>
          <p:cNvPr id="16398" name="AutoShape 14"/>
          <p:cNvSpPr>
            <a:spLocks/>
          </p:cNvSpPr>
          <p:nvPr/>
        </p:nvSpPr>
        <p:spPr bwMode="gray">
          <a:xfrm rot="1994430">
            <a:off x="2331740" y="3714750"/>
            <a:ext cx="366712" cy="2049463"/>
          </a:xfrm>
          <a:prstGeom prst="leftBrace">
            <a:avLst>
              <a:gd name="adj1" fmla="val 46573"/>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30735" name="AcnBodyText_ID_531484"/>
          <p:cNvSpPr>
            <a:spLocks noChangeArrowheads="1"/>
          </p:cNvSpPr>
          <p:nvPr>
            <p:custDataLst>
              <p:tags r:id="rId5"/>
            </p:custDataLst>
          </p:nvPr>
        </p:nvSpPr>
        <p:spPr bwMode="gray">
          <a:xfrm>
            <a:off x="1663402" y="4359275"/>
            <a:ext cx="684213" cy="215900"/>
          </a:xfrm>
          <a:prstGeom prst="rect">
            <a:avLst/>
          </a:prstGeom>
          <a:noFill/>
          <a:ln w="12700">
            <a:noFill/>
            <a:miter lim="800000"/>
            <a:headEnd/>
            <a:tailEnd/>
          </a:ln>
        </p:spPr>
        <p:txBody>
          <a:bodyPr wrap="none" lIns="0" tIns="0" rIns="0" bIns="0">
            <a:spAutoFit/>
          </a:bodyPr>
          <a:lstStyle/>
          <a:p>
            <a:pPr marL="342900" indent="-342900" defTabSz="457200" eaLnBrk="0" hangingPunct="0">
              <a:spcBef>
                <a:spcPct val="20000"/>
              </a:spcBef>
              <a:buFont typeface="Arial" charset="0"/>
              <a:buNone/>
              <a:defRPr/>
            </a:pPr>
            <a:r>
              <a:rPr lang="en-US" sz="1400" b="1" dirty="0">
                <a:solidFill>
                  <a:schemeClr val="tx1"/>
                </a:solidFill>
                <a:latin typeface="+mj-lt"/>
              </a:rPr>
              <a:t>Efficient</a:t>
            </a:r>
          </a:p>
        </p:txBody>
      </p:sp>
      <p:sp>
        <p:nvSpPr>
          <p:cNvPr id="30736" name="AcnBodyText_ID_531484"/>
          <p:cNvSpPr>
            <a:spLocks noChangeArrowheads="1"/>
          </p:cNvSpPr>
          <p:nvPr>
            <p:custDataLst>
              <p:tags r:id="rId6"/>
            </p:custDataLst>
          </p:nvPr>
        </p:nvSpPr>
        <p:spPr bwMode="gray">
          <a:xfrm>
            <a:off x="2598440" y="2241550"/>
            <a:ext cx="1216025" cy="430213"/>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defRPr/>
            </a:pPr>
            <a:r>
              <a:rPr lang="en-US" sz="1400" b="1">
                <a:solidFill>
                  <a:schemeClr val="tx1"/>
                </a:solidFill>
                <a:latin typeface="+mj-lt"/>
                <a:cs typeface="Calibri" pitchFamily="34" charset="0"/>
              </a:rPr>
              <a:t>Competitive </a:t>
            </a:r>
            <a:br>
              <a:rPr lang="en-US" sz="1400" b="1">
                <a:solidFill>
                  <a:schemeClr val="tx1"/>
                </a:solidFill>
                <a:latin typeface="+mj-lt"/>
                <a:cs typeface="Calibri" pitchFamily="34" charset="0"/>
              </a:rPr>
            </a:br>
            <a:r>
              <a:rPr lang="en-US" sz="1400" b="1">
                <a:solidFill>
                  <a:schemeClr val="tx1"/>
                </a:solidFill>
                <a:latin typeface="+mj-lt"/>
                <a:cs typeface="Calibri" pitchFamily="34" charset="0"/>
              </a:rPr>
              <a:t>or Leading</a:t>
            </a:r>
          </a:p>
        </p:txBody>
      </p:sp>
      <p:sp>
        <p:nvSpPr>
          <p:cNvPr id="30737" name="AcnBodyText_ID_531484"/>
          <p:cNvSpPr>
            <a:spLocks noChangeArrowheads="1"/>
          </p:cNvSpPr>
          <p:nvPr>
            <p:custDataLst>
              <p:tags r:id="rId7"/>
            </p:custDataLst>
          </p:nvPr>
        </p:nvSpPr>
        <p:spPr bwMode="gray">
          <a:xfrm>
            <a:off x="7605588" y="4572000"/>
            <a:ext cx="1358900" cy="541338"/>
          </a:xfrm>
          <a:prstGeom prst="rect">
            <a:avLst/>
          </a:prstGeom>
          <a:noFill/>
          <a:ln w="12700">
            <a:noFill/>
            <a:miter lim="800000"/>
            <a:headEnd/>
            <a:tailEnd/>
          </a:ln>
        </p:spPr>
        <p:txBody>
          <a:bodyPr lIns="0" tIns="0" rIns="0" bIns="0">
            <a:spAutoFit/>
          </a:bodyPr>
          <a:lstStyle/>
          <a:p>
            <a:pPr marL="342900" indent="-342900" defTabSz="457200" eaLnBrk="0" hangingPunct="0">
              <a:spcBef>
                <a:spcPct val="20000"/>
              </a:spcBef>
              <a:buFont typeface="Arial" charset="0"/>
              <a:buNone/>
              <a:defRPr/>
            </a:pPr>
            <a:r>
              <a:rPr lang="en-US" sz="1600" b="1" dirty="0">
                <a:solidFill>
                  <a:srgbClr val="0000FF"/>
                </a:solidFill>
                <a:latin typeface="+mj-lt"/>
              </a:rPr>
              <a:t>Donor &amp; HQ</a:t>
            </a:r>
          </a:p>
          <a:p>
            <a:pPr marL="342900" indent="-342900" defTabSz="457200" eaLnBrk="0" hangingPunct="0">
              <a:spcBef>
                <a:spcPct val="20000"/>
              </a:spcBef>
              <a:buFont typeface="Arial" charset="0"/>
              <a:buNone/>
              <a:defRPr/>
            </a:pPr>
            <a:r>
              <a:rPr lang="en-US" sz="1600" b="1" dirty="0">
                <a:solidFill>
                  <a:srgbClr val="0000FF"/>
                </a:solidFill>
                <a:latin typeface="+mj-lt"/>
              </a:rPr>
              <a:t> Facing</a:t>
            </a:r>
          </a:p>
        </p:txBody>
      </p:sp>
      <p:sp>
        <p:nvSpPr>
          <p:cNvPr id="30738" name="AcnBodyText_ID_531484"/>
          <p:cNvSpPr>
            <a:spLocks noChangeArrowheads="1"/>
          </p:cNvSpPr>
          <p:nvPr>
            <p:custDataLst>
              <p:tags r:id="rId8"/>
            </p:custDataLst>
          </p:nvPr>
        </p:nvSpPr>
        <p:spPr bwMode="gray">
          <a:xfrm>
            <a:off x="6494983" y="2622550"/>
            <a:ext cx="1749425" cy="492125"/>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defRPr/>
            </a:pPr>
            <a:r>
              <a:rPr lang="en-US" sz="1600" b="1" dirty="0">
                <a:solidFill>
                  <a:srgbClr val="FF0000"/>
                </a:solidFill>
                <a:latin typeface="+mj-lt"/>
              </a:rPr>
              <a:t>Beneficiary &amp; Field Facing</a:t>
            </a:r>
          </a:p>
        </p:txBody>
      </p:sp>
      <p:sp>
        <p:nvSpPr>
          <p:cNvPr id="253971" name="AutoShape 19"/>
          <p:cNvSpPr>
            <a:spLocks noChangeArrowheads="1"/>
          </p:cNvSpPr>
          <p:nvPr/>
        </p:nvSpPr>
        <p:spPr bwMode="auto">
          <a:xfrm rot="-5400000">
            <a:off x="4708227" y="1235075"/>
            <a:ext cx="381000" cy="3810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solidFill>
                <a:schemeClr val="tx1"/>
              </a:solidFill>
            </a:endParaRPr>
          </a:p>
        </p:txBody>
      </p:sp>
      <p:sp>
        <p:nvSpPr>
          <p:cNvPr id="253972" name="AcnBodyText_ID_531484"/>
          <p:cNvSpPr>
            <a:spLocks noChangeArrowheads="1"/>
          </p:cNvSpPr>
          <p:nvPr>
            <p:custDataLst>
              <p:tags r:id="rId9"/>
            </p:custDataLst>
          </p:nvPr>
        </p:nvSpPr>
        <p:spPr bwMode="gray">
          <a:xfrm>
            <a:off x="4178002" y="8382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a:solidFill>
                  <a:srgbClr val="0000CC"/>
                </a:solidFill>
                <a:latin typeface="Calibri" pitchFamily="34" charset="0"/>
              </a:rPr>
              <a:t>Get in</a:t>
            </a:r>
          </a:p>
        </p:txBody>
      </p:sp>
      <p:sp>
        <p:nvSpPr>
          <p:cNvPr id="253973" name="AcnBodyText_ID_531484"/>
          <p:cNvSpPr>
            <a:spLocks noChangeArrowheads="1"/>
          </p:cNvSpPr>
          <p:nvPr>
            <p:custDataLst>
              <p:tags r:id="rId10"/>
            </p:custDataLst>
          </p:nvPr>
        </p:nvSpPr>
        <p:spPr bwMode="gray">
          <a:xfrm>
            <a:off x="4211960" y="64008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dirty="0">
                <a:solidFill>
                  <a:srgbClr val="0000CC"/>
                </a:solidFill>
                <a:latin typeface="Calibri" pitchFamily="34" charset="0"/>
              </a:rPr>
              <a:t>Get out</a:t>
            </a:r>
          </a:p>
        </p:txBody>
      </p:sp>
      <p:sp>
        <p:nvSpPr>
          <p:cNvPr id="253974" name="AutoShape 22"/>
          <p:cNvSpPr>
            <a:spLocks noChangeArrowheads="1"/>
          </p:cNvSpPr>
          <p:nvPr/>
        </p:nvSpPr>
        <p:spPr bwMode="auto">
          <a:xfrm rot="-5400000">
            <a:off x="4708227" y="5715000"/>
            <a:ext cx="533400" cy="5334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p>
        </p:txBody>
      </p:sp>
      <p:sp>
        <p:nvSpPr>
          <p:cNvPr id="24" name="AutoShape 3"/>
          <p:cNvSpPr>
            <a:spLocks noChangeArrowheads="1"/>
          </p:cNvSpPr>
          <p:nvPr/>
        </p:nvSpPr>
        <p:spPr bwMode="gray">
          <a:xfrm>
            <a:off x="523603" y="1731987"/>
            <a:ext cx="808037" cy="4505325"/>
          </a:xfrm>
          <a:prstGeom prst="upArrow">
            <a:avLst>
              <a:gd name="adj1" fmla="val 50102"/>
              <a:gd name="adj2" fmla="val 75736"/>
            </a:avLst>
          </a:prstGeom>
          <a:solidFill>
            <a:srgbClr val="92D05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25" name="AcnBodyText_ID_307207"/>
          <p:cNvSpPr>
            <a:spLocks noChangeArrowheads="1"/>
          </p:cNvSpPr>
          <p:nvPr>
            <p:custDataLst>
              <p:tags r:id="rId11"/>
            </p:custDataLst>
          </p:nvPr>
        </p:nvSpPr>
        <p:spPr bwMode="gray">
          <a:xfrm rot="-5400000">
            <a:off x="-637913" y="4132107"/>
            <a:ext cx="3122705" cy="223608"/>
          </a:xfrm>
          <a:prstGeom prst="rect">
            <a:avLst/>
          </a:prstGeom>
          <a:noFill/>
          <a:ln w="12700">
            <a:noFill/>
            <a:miter lim="800000"/>
            <a:headEnd/>
            <a:tailEnd/>
          </a:ln>
        </p:spPr>
        <p:txBody>
          <a:bodyPr wrap="square" lIns="0" tIns="0" rIns="0" bIns="0">
            <a:spAutoFit/>
          </a:bodyPr>
          <a:lstStyle/>
          <a:p>
            <a:pPr marL="342900" indent="-342900" eaLnBrk="0" hangingPunct="0">
              <a:spcBef>
                <a:spcPct val="20000"/>
              </a:spcBef>
            </a:pPr>
            <a:r>
              <a:rPr lang="en-US" sz="1400" b="1" dirty="0"/>
              <a:t>Increasing Impact for Beneficiaries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Frame the Strategy</a:t>
            </a:r>
            <a:endParaRPr lang="en-US" dirty="0"/>
          </a:p>
        </p:txBody>
      </p:sp>
      <p:sp>
        <p:nvSpPr>
          <p:cNvPr id="3" name="Content Placeholder 2"/>
          <p:cNvSpPr>
            <a:spLocks noGrp="1"/>
          </p:cNvSpPr>
          <p:nvPr>
            <p:ph idx="4294967295"/>
          </p:nvPr>
        </p:nvSpPr>
        <p:spPr>
          <a:xfrm>
            <a:off x="503238" y="1628775"/>
            <a:ext cx="8640762" cy="4335463"/>
          </a:xfrm>
        </p:spPr>
        <p:txBody>
          <a:bodyPr/>
          <a:lstStyle/>
          <a:p>
            <a:pPr>
              <a:buNone/>
            </a:pPr>
            <a:r>
              <a:rPr lang="en-US" sz="2400" dirty="0" smtClean="0"/>
              <a:t>In 3 years we could use technology to answer “How can…”</a:t>
            </a:r>
          </a:p>
          <a:p>
            <a:pPr marL="808037" indent="-514350">
              <a:buFont typeface="+mj-lt"/>
              <a:buAutoNum type="arabicPeriod"/>
            </a:pPr>
            <a:r>
              <a:rPr lang="en-US" sz="2000" dirty="0" smtClean="0"/>
              <a:t>… we double impact on lives of vulnerable people in all regions of our work without doubling staff or budget?  </a:t>
            </a:r>
          </a:p>
          <a:p>
            <a:pPr marL="808037" indent="-514350">
              <a:buFont typeface="+mj-lt"/>
              <a:buAutoNum type="arabicPeriod"/>
            </a:pPr>
            <a:r>
              <a:rPr lang="en-US" sz="2000" dirty="0" smtClean="0"/>
              <a:t>… we deliver new programs in disaster relief, preparedness, and health for less cost &amp; greater reach?</a:t>
            </a:r>
          </a:p>
          <a:p>
            <a:pPr marL="808037" indent="-514350">
              <a:buFont typeface="+mj-lt"/>
              <a:buAutoNum type="arabicPeriod"/>
            </a:pPr>
            <a:r>
              <a:rPr lang="en-US" sz="2000" dirty="0" smtClean="0"/>
              <a:t>… we reach people with the technology they have already adopted? (e.g., mobile phones)</a:t>
            </a:r>
          </a:p>
          <a:p>
            <a:pPr marL="808037" indent="-514350">
              <a:buFont typeface="+mj-lt"/>
              <a:buAutoNum type="arabicPeriod"/>
            </a:pPr>
            <a:r>
              <a:rPr lang="en-US" sz="2000" dirty="0" smtClean="0"/>
              <a:t>… staff in all offices and other stakeholders readily find each other based on expertise and interests?</a:t>
            </a:r>
          </a:p>
          <a:p>
            <a:pPr marL="808037" indent="-514350">
              <a:buFont typeface="+mj-lt"/>
              <a:buAutoNum type="arabicPeriod"/>
            </a:pPr>
            <a:r>
              <a:rPr lang="en-US" sz="2000" dirty="0" smtClean="0"/>
              <a:t>… all our National Societies reach more of their donors for less cost to raise money? </a:t>
            </a:r>
          </a:p>
          <a:p>
            <a:pPr marL="808037" indent="-514350">
              <a:buFont typeface="+mj-lt"/>
              <a:buAutoNum type="arabicPeriod"/>
            </a:pPr>
            <a:r>
              <a:rPr lang="en-US" sz="2000" dirty="0" smtClean="0"/>
              <a:t>… we motivate the greater use of technology, with a converging set of standards to increase our ability to Move Forward Together?</a:t>
            </a:r>
          </a:p>
          <a:p>
            <a:pPr marL="808037" indent="-514350">
              <a:buFont typeface="+mj-lt"/>
              <a:buAutoNum type="arabicPeriod"/>
            </a:pPr>
            <a:endParaRPr lang="en-US" sz="2000" dirty="0" smtClean="0"/>
          </a:p>
          <a:p>
            <a:endParaRPr lang="en-US" sz="2800" dirty="0"/>
          </a:p>
        </p:txBody>
      </p:sp>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fld id="{1F50F67D-38A0-4D08-A381-58302F5F568C}" type="slidenum">
              <a:rPr lang="en-GB" noProof="0" smtClean="0"/>
              <a:pPr/>
              <a:t>75</a:t>
            </a:fld>
            <a:endParaRPr lang="en-GB" noProof="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r>
              <a:rPr lang="en-US"/>
              <a:t>Key strategic questions</a:t>
            </a:r>
          </a:p>
        </p:txBody>
      </p:sp>
      <p:sp>
        <p:nvSpPr>
          <p:cNvPr id="600067" name="Rectangle 3"/>
          <p:cNvSpPr>
            <a:spLocks noGrp="1" noChangeArrowheads="1"/>
          </p:cNvSpPr>
          <p:nvPr>
            <p:ph idx="1"/>
          </p:nvPr>
        </p:nvSpPr>
        <p:spPr>
          <a:xfrm>
            <a:off x="1187624" y="1676400"/>
            <a:ext cx="7499176" cy="4632920"/>
          </a:xfrm>
        </p:spPr>
        <p:txBody>
          <a:bodyPr/>
          <a:lstStyle/>
          <a:p>
            <a:pPr marL="609600" indent="-609600">
              <a:lnSpc>
                <a:spcPct val="80000"/>
              </a:lnSpc>
              <a:buFontTx/>
              <a:buAutoNum type="arabicPeriod"/>
            </a:pPr>
            <a:r>
              <a:rPr lang="en-US" sz="2800" dirty="0"/>
              <a:t>If we will have all the bandwidth we need globally, what changes for relief applications?</a:t>
            </a:r>
          </a:p>
          <a:p>
            <a:pPr marL="609600" indent="-609600">
              <a:lnSpc>
                <a:spcPct val="80000"/>
              </a:lnSpc>
              <a:buFontTx/>
              <a:buAutoNum type="arabicPeriod"/>
            </a:pPr>
            <a:r>
              <a:rPr lang="en-US" sz="2800" dirty="0"/>
              <a:t>If the #1 device used in emergency response is the cell phone, what changes when the cell phone can operate like today’s laptops?</a:t>
            </a:r>
          </a:p>
          <a:p>
            <a:pPr marL="609600" indent="-609600">
              <a:lnSpc>
                <a:spcPct val="80000"/>
              </a:lnSpc>
              <a:buFontTx/>
              <a:buAutoNum type="arabicPeriod"/>
            </a:pPr>
            <a:r>
              <a:rPr lang="en-US" sz="2800" dirty="0"/>
              <a:t>Do we build disconnected applications for the interim or wired applications for the future?</a:t>
            </a:r>
          </a:p>
          <a:p>
            <a:pPr marL="609600" indent="-609600">
              <a:lnSpc>
                <a:spcPct val="80000"/>
              </a:lnSpc>
            </a:pPr>
            <a:endParaRPr lang="en-US" sz="2800" dirty="0"/>
          </a:p>
          <a:p>
            <a:pPr marL="609600" indent="-609600" algn="ctr">
              <a:lnSpc>
                <a:spcPct val="80000"/>
              </a:lnSpc>
              <a:buFontTx/>
              <a:buNone/>
            </a:pPr>
            <a:r>
              <a:rPr lang="en-US" sz="2400" dirty="0">
                <a:solidFill>
                  <a:srgbClr val="FF3300"/>
                </a:solidFill>
              </a:rPr>
              <a:t>ONE MORE TIME: Where is the puck going to be?</a:t>
            </a:r>
          </a:p>
          <a:p>
            <a:pPr marL="609600" indent="-609600">
              <a:lnSpc>
                <a:spcPct val="80000"/>
              </a:lnSpc>
            </a:pPr>
            <a:endParaRPr lang="en-US" sz="2400" dirty="0">
              <a:solidFill>
                <a:srgbClr val="FF3300"/>
              </a:solidFill>
            </a:endParaRPr>
          </a:p>
        </p:txBody>
      </p:sp>
      <p:sp>
        <p:nvSpPr>
          <p:cNvPr id="4" name="Slide Number Placeholder 3"/>
          <p:cNvSpPr>
            <a:spLocks noGrp="1"/>
          </p:cNvSpPr>
          <p:nvPr>
            <p:ph type="sldNum" sz="quarter" idx="4294967295"/>
          </p:nvPr>
        </p:nvSpPr>
        <p:spPr>
          <a:xfrm>
            <a:off x="7924800" y="6248400"/>
            <a:ext cx="1219200" cy="476250"/>
          </a:xfrm>
          <a:prstGeom prst="rect">
            <a:avLst/>
          </a:prstGeom>
        </p:spPr>
        <p:txBody>
          <a:bodyPr/>
          <a:lstStyle/>
          <a:p>
            <a:pPr algn="r"/>
            <a:fld id="{D9D30A4C-380E-429B-9C87-E0927F873418}" type="slidenum">
              <a:rPr lang="en-US"/>
              <a:pPr algn="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2800" b="1" dirty="0" smtClean="0"/>
              <a:t>NetHope Value Proposition –</a:t>
            </a:r>
            <a:br>
              <a:rPr lang="en-US" sz="2800" b="1" dirty="0" smtClean="0"/>
            </a:br>
            <a:r>
              <a:rPr lang="en-US" sz="2400" b="1" dirty="0" smtClean="0"/>
              <a:t>Top 5 for Members</a:t>
            </a:r>
          </a:p>
        </p:txBody>
      </p:sp>
      <p:sp>
        <p:nvSpPr>
          <p:cNvPr id="104451" name="Rectangle 3"/>
          <p:cNvSpPr>
            <a:spLocks noGrp="1" noChangeArrowheads="1"/>
          </p:cNvSpPr>
          <p:nvPr>
            <p:ph idx="1"/>
          </p:nvPr>
        </p:nvSpPr>
        <p:spPr>
          <a:xfrm>
            <a:off x="971600" y="1676400"/>
            <a:ext cx="7715200" cy="4632920"/>
          </a:xfrm>
          <a:noFill/>
          <a:ln/>
        </p:spPr>
        <p:txBody>
          <a:bodyPr lIns="90488" tIns="46038" rIns="90488" bIns="46038"/>
          <a:lstStyle/>
          <a:p>
            <a:pPr marL="671513" lvl="1" indent="-381000">
              <a:buFontTx/>
              <a:buNone/>
            </a:pPr>
            <a:r>
              <a:rPr lang="en-US" sz="2400" b="1" dirty="0" smtClean="0"/>
              <a:t>Why NGOs want to be members:</a:t>
            </a:r>
          </a:p>
          <a:p>
            <a:pPr marL="922338" lvl="2" indent="-342900">
              <a:lnSpc>
                <a:spcPct val="80000"/>
              </a:lnSpc>
              <a:buSzPct val="75000"/>
              <a:buFontTx/>
              <a:buAutoNum type="arabicPeriod"/>
            </a:pPr>
            <a:r>
              <a:rPr lang="en-US" sz="2400" u="sng" dirty="0" smtClean="0"/>
              <a:t>Increase Staff</a:t>
            </a:r>
            <a:r>
              <a:rPr lang="en-US" sz="2400" dirty="0" smtClean="0"/>
              <a:t> – NetHope’s virtual team and PM’s extend NGO IT departments</a:t>
            </a:r>
          </a:p>
          <a:p>
            <a:pPr marL="922338" lvl="2" indent="-342900">
              <a:lnSpc>
                <a:spcPct val="80000"/>
              </a:lnSpc>
              <a:buSzPct val="75000"/>
              <a:buFontTx/>
              <a:buAutoNum type="arabicPeriod"/>
            </a:pPr>
            <a:r>
              <a:rPr lang="en-US" sz="2400" dirty="0" smtClean="0"/>
              <a:t>Share Knowledge/</a:t>
            </a:r>
            <a:r>
              <a:rPr lang="en-US" sz="2400" u="sng" dirty="0" smtClean="0"/>
              <a:t>Gain consulting</a:t>
            </a:r>
            <a:r>
              <a:rPr lang="en-US" sz="2400" dirty="0" smtClean="0"/>
              <a:t> – advice through members and partners estimated at $75K per year (500% ROI)</a:t>
            </a:r>
          </a:p>
          <a:p>
            <a:pPr marL="922338" lvl="2" indent="-342900">
              <a:lnSpc>
                <a:spcPct val="80000"/>
              </a:lnSpc>
              <a:buSzPct val="75000"/>
              <a:buFontTx/>
              <a:buAutoNum type="arabicPeriod"/>
            </a:pPr>
            <a:r>
              <a:rPr lang="en-US" sz="2400" dirty="0" smtClean="0"/>
              <a:t>Realize </a:t>
            </a:r>
            <a:r>
              <a:rPr lang="en-US" sz="2400" u="sng" dirty="0" smtClean="0"/>
              <a:t>economies of scale</a:t>
            </a:r>
            <a:r>
              <a:rPr lang="en-US" sz="2400" dirty="0" smtClean="0"/>
              <a:t> – grants, purchasing</a:t>
            </a:r>
          </a:p>
          <a:p>
            <a:pPr marL="922338" lvl="2" indent="-342900">
              <a:lnSpc>
                <a:spcPct val="80000"/>
              </a:lnSpc>
              <a:buSzPct val="75000"/>
              <a:buFontTx/>
              <a:buAutoNum type="arabicPeriod"/>
            </a:pPr>
            <a:r>
              <a:rPr lang="en-US" sz="2400" u="sng" dirty="0" smtClean="0"/>
              <a:t>Greater impact</a:t>
            </a:r>
            <a:r>
              <a:rPr lang="en-US" sz="2400" dirty="0" smtClean="0"/>
              <a:t> thru leverage of ICT, building local networking expertise, eliminating duplication of effort and resources </a:t>
            </a:r>
          </a:p>
          <a:p>
            <a:pPr marL="922338" lvl="2" indent="-342900">
              <a:lnSpc>
                <a:spcPct val="80000"/>
              </a:lnSpc>
              <a:buSzPct val="75000"/>
              <a:buFontTx/>
              <a:buAutoNum type="arabicPeriod"/>
            </a:pPr>
            <a:r>
              <a:rPr lang="en-US" sz="2400" dirty="0" smtClean="0"/>
              <a:t>Present </a:t>
            </a:r>
            <a:r>
              <a:rPr lang="en-US" sz="2400" u="sng" dirty="0" smtClean="0"/>
              <a:t>unified face</a:t>
            </a:r>
            <a:r>
              <a:rPr lang="en-US" sz="2400" dirty="0" smtClean="0"/>
              <a:t> to donors and funding organizations</a:t>
            </a:r>
          </a:p>
          <a:p>
            <a:pPr marL="1270000" lvl="3" indent="-304800">
              <a:lnSpc>
                <a:spcPct val="80000"/>
              </a:lnSpc>
              <a:buSzPct val="75000"/>
              <a:buFontTx/>
              <a:buBlip>
                <a:blip r:embed="rId3"/>
              </a:buBlip>
            </a:pPr>
            <a:endParaRPr lang="en-US" sz="3200" dirty="0" smtClean="0"/>
          </a:p>
        </p:txBody>
      </p:sp>
      <p:sp>
        <p:nvSpPr>
          <p:cNvPr id="7" name="Slide Number Placeholder 6"/>
          <p:cNvSpPr>
            <a:spLocks noGrp="1" noChangeArrowheads="1"/>
          </p:cNvSpPr>
          <p:nvPr>
            <p:ph type="sldNum" sz="quarter" idx="4294967295"/>
          </p:nvPr>
        </p:nvSpPr>
        <p:spPr>
          <a:xfrm>
            <a:off x="6804248" y="6237312"/>
            <a:ext cx="2133600" cy="484163"/>
          </a:xfrm>
          <a:prstGeom prst="rect">
            <a:avLst/>
          </a:prstGeom>
          <a:ln/>
        </p:spPr>
        <p:txBody>
          <a:bodyPr/>
          <a:lstStyle/>
          <a:p>
            <a:pPr algn="r">
              <a:defRPr/>
            </a:pPr>
            <a:fld id="{783D9910-0C51-4258-BB0C-39F093762B41}" type="slidenum">
              <a:rPr lang="en-US"/>
              <a:pPr algn="r">
                <a:defRPr/>
              </a:pPr>
              <a:t>77</a:t>
            </a:fld>
            <a:endParaRPr lang="en-US" dirty="0"/>
          </a:p>
        </p:txBody>
      </p:sp>
      <p:sp>
        <p:nvSpPr>
          <p:cNvPr id="104452" name="Rectangle 4"/>
          <p:cNvSpPr>
            <a:spLocks noChangeArrowheads="1"/>
          </p:cNvSpPr>
          <p:nvPr/>
        </p:nvSpPr>
        <p:spPr bwMode="auto">
          <a:xfrm>
            <a:off x="4700588" y="3011488"/>
            <a:ext cx="184150" cy="396875"/>
          </a:xfrm>
          <a:prstGeom prst="rect">
            <a:avLst/>
          </a:prstGeom>
          <a:noFill/>
          <a:ln w="12700">
            <a:noFill/>
            <a:miter lim="800000"/>
            <a:headEnd type="none" w="sm" len="sm"/>
            <a:tailEnd type="none" w="sm" len="sm"/>
          </a:ln>
          <a:effectLst/>
        </p:spPr>
        <p:txBody>
          <a:bodyPr wrap="none">
            <a:spAutoFit/>
          </a:bodyPr>
          <a:lstStyle/>
          <a:p>
            <a:pPr eaLnBrk="0" hangingPunct="0"/>
            <a:endParaRPr lang="en-US" sz="2000" b="1" i="1"/>
          </a:p>
        </p:txBody>
      </p:sp>
      <p:sp>
        <p:nvSpPr>
          <p:cNvPr id="104453" name="Rectangle 5"/>
          <p:cNvSpPr>
            <a:spLocks noChangeArrowheads="1"/>
          </p:cNvSpPr>
          <p:nvPr/>
        </p:nvSpPr>
        <p:spPr bwMode="auto">
          <a:xfrm>
            <a:off x="4289425" y="4692650"/>
            <a:ext cx="184150" cy="396875"/>
          </a:xfrm>
          <a:prstGeom prst="rect">
            <a:avLst/>
          </a:prstGeom>
          <a:noFill/>
          <a:ln w="12700">
            <a:noFill/>
            <a:miter lim="800000"/>
            <a:headEnd type="none" w="sm" len="sm"/>
            <a:tailEnd type="none" w="sm" len="sm"/>
          </a:ln>
          <a:effectLst/>
        </p:spPr>
        <p:txBody>
          <a:bodyPr wrap="none">
            <a:spAutoFit/>
          </a:bodyPr>
          <a:lstStyle/>
          <a:p>
            <a:pPr eaLnBrk="0" hangingPunct="0"/>
            <a:endParaRPr lang="en-US" sz="2000" b="1" i="1"/>
          </a:p>
        </p:txBody>
      </p:sp>
      <p:sp>
        <p:nvSpPr>
          <p:cNvPr id="104454" name="Rectangle 6"/>
          <p:cNvSpPr>
            <a:spLocks noChangeArrowheads="1"/>
          </p:cNvSpPr>
          <p:nvPr/>
        </p:nvSpPr>
        <p:spPr bwMode="auto">
          <a:xfrm>
            <a:off x="5432425" y="3028950"/>
            <a:ext cx="184150" cy="396875"/>
          </a:xfrm>
          <a:prstGeom prst="rect">
            <a:avLst/>
          </a:prstGeom>
          <a:noFill/>
          <a:ln w="12700">
            <a:noFill/>
            <a:miter lim="800000"/>
            <a:headEnd type="none" w="sm" len="sm"/>
            <a:tailEnd type="none" w="sm" len="sm"/>
          </a:ln>
          <a:effectLst/>
        </p:spPr>
        <p:txBody>
          <a:bodyPr wrap="none">
            <a:spAutoFit/>
          </a:bodyPr>
          <a:lstStyle/>
          <a:p>
            <a:pPr eaLnBrk="0" hangingPunct="0"/>
            <a:endParaRPr lang="en-US" sz="2000" b="1" i="1"/>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2800" b="1" smtClean="0"/>
              <a:t>NetHope Value Proposition –</a:t>
            </a:r>
            <a:br>
              <a:rPr lang="en-US" sz="2800" b="1" smtClean="0"/>
            </a:br>
            <a:r>
              <a:rPr lang="en-US" sz="2400" b="1" smtClean="0"/>
              <a:t>Top 5 for Corporate Partners</a:t>
            </a:r>
          </a:p>
        </p:txBody>
      </p:sp>
      <p:sp>
        <p:nvSpPr>
          <p:cNvPr id="102403" name="Rectangle 3"/>
          <p:cNvSpPr>
            <a:spLocks noGrp="1" noChangeArrowheads="1"/>
          </p:cNvSpPr>
          <p:nvPr>
            <p:ph idx="1"/>
          </p:nvPr>
        </p:nvSpPr>
        <p:spPr>
          <a:xfrm>
            <a:off x="683568" y="1676400"/>
            <a:ext cx="8003232" cy="4632920"/>
          </a:xfrm>
        </p:spPr>
        <p:txBody>
          <a:bodyPr/>
          <a:lstStyle/>
          <a:p>
            <a:pPr marL="457200" indent="-457200">
              <a:lnSpc>
                <a:spcPct val="90000"/>
              </a:lnSpc>
              <a:buFontTx/>
              <a:buNone/>
            </a:pPr>
            <a:r>
              <a:rPr lang="en-US" sz="2800" smtClean="0"/>
              <a:t>Why corporations work with NetHope?</a:t>
            </a:r>
          </a:p>
          <a:p>
            <a:pPr marL="838200" lvl="1" indent="-381000">
              <a:lnSpc>
                <a:spcPct val="90000"/>
              </a:lnSpc>
              <a:buFontTx/>
              <a:buAutoNum type="arabicPeriod"/>
            </a:pPr>
            <a:r>
              <a:rPr lang="en-US" sz="2400" u="sng" smtClean="0"/>
              <a:t>Broader impact</a:t>
            </a:r>
            <a:r>
              <a:rPr lang="en-US" sz="2400" smtClean="0"/>
              <a:t>: reaching greater number of beneficiaries thru single point of focus </a:t>
            </a:r>
          </a:p>
          <a:p>
            <a:pPr marL="838200" lvl="1" indent="-381000">
              <a:lnSpc>
                <a:spcPct val="90000"/>
              </a:lnSpc>
              <a:buFontTx/>
              <a:buAutoNum type="arabicPeriod"/>
            </a:pPr>
            <a:r>
              <a:rPr lang="en-US" sz="2400" u="sng" smtClean="0"/>
              <a:t>Better philanthropy leverage</a:t>
            </a:r>
            <a:r>
              <a:rPr lang="en-US" sz="2400" smtClean="0"/>
              <a:t>: Lower cost of admin thru single point of focus </a:t>
            </a:r>
          </a:p>
          <a:p>
            <a:pPr marL="838200" lvl="1" indent="-381000">
              <a:lnSpc>
                <a:spcPct val="90000"/>
              </a:lnSpc>
              <a:buFontTx/>
              <a:buAutoNum type="arabicPeriod"/>
            </a:pPr>
            <a:r>
              <a:rPr lang="en-US" sz="2400" u="sng" smtClean="0"/>
              <a:t>Work through NGO CIOs</a:t>
            </a:r>
            <a:r>
              <a:rPr lang="en-US" sz="2400" smtClean="0"/>
              <a:t>: leveraging the IT heads of largest international nonprofits who have the on-the-ground reach and experience </a:t>
            </a:r>
          </a:p>
          <a:p>
            <a:pPr marL="838200" lvl="1" indent="-381000">
              <a:lnSpc>
                <a:spcPct val="90000"/>
              </a:lnSpc>
              <a:buFontTx/>
              <a:buAutoNum type="arabicPeriod"/>
            </a:pPr>
            <a:r>
              <a:rPr lang="en-US" sz="2400" u="sng" smtClean="0"/>
              <a:t>Lower risk</a:t>
            </a:r>
            <a:r>
              <a:rPr lang="en-US" sz="2400" smtClean="0"/>
              <a:t> thru collaborations; better deployment of grants; members help each other implement and execute</a:t>
            </a:r>
          </a:p>
          <a:p>
            <a:pPr marL="838200" lvl="1" indent="-381000">
              <a:lnSpc>
                <a:spcPct val="90000"/>
              </a:lnSpc>
              <a:buFontTx/>
              <a:buAutoNum type="arabicPeriod"/>
            </a:pPr>
            <a:r>
              <a:rPr lang="en-US" sz="2400" u="sng" smtClean="0"/>
              <a:t>Support the model</a:t>
            </a:r>
            <a:r>
              <a:rPr lang="en-US" sz="2400" smtClean="0"/>
              <a:t> of NGO collaboration, leverage technology for capacity building </a:t>
            </a:r>
          </a:p>
        </p:txBody>
      </p:sp>
      <p:sp>
        <p:nvSpPr>
          <p:cNvPr id="4" name="Rectangle 6"/>
          <p:cNvSpPr>
            <a:spLocks noGrp="1" noChangeArrowheads="1"/>
          </p:cNvSpPr>
          <p:nvPr>
            <p:ph type="sldNum" sz="quarter" idx="4294967295"/>
          </p:nvPr>
        </p:nvSpPr>
        <p:spPr>
          <a:xfrm>
            <a:off x="6804248" y="6245225"/>
            <a:ext cx="2133600" cy="476250"/>
          </a:xfrm>
          <a:prstGeom prst="rect">
            <a:avLst/>
          </a:prstGeom>
          <a:ln/>
        </p:spPr>
        <p:txBody>
          <a:bodyPr/>
          <a:lstStyle/>
          <a:p>
            <a:pPr algn="r">
              <a:defRPr/>
            </a:pPr>
            <a:fld id="{A2ED255D-47E8-42DC-9976-73B4FA967DC1}" type="slidenum">
              <a:rPr lang="en-US"/>
              <a:pPr algn="r">
                <a:defRPr/>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sz="2800" dirty="0" smtClean="0"/>
              <a:t>Interesting relationship between connectivity &amp; poverty</a:t>
            </a:r>
          </a:p>
        </p:txBody>
      </p:sp>
      <p:sp>
        <p:nvSpPr>
          <p:cNvPr id="5" name="Rectangle 6"/>
          <p:cNvSpPr>
            <a:spLocks noGrp="1" noChangeArrowheads="1"/>
          </p:cNvSpPr>
          <p:nvPr>
            <p:ph type="sldNum" sz="quarter" idx="4294967295"/>
          </p:nvPr>
        </p:nvSpPr>
        <p:spPr>
          <a:xfrm>
            <a:off x="7010400" y="6245225"/>
            <a:ext cx="2133600" cy="476250"/>
          </a:xfrm>
          <a:prstGeom prst="rect">
            <a:avLst/>
          </a:prstGeom>
          <a:ln/>
        </p:spPr>
        <p:txBody>
          <a:bodyPr/>
          <a:lstStyle/>
          <a:p>
            <a:pPr>
              <a:defRPr/>
            </a:pPr>
            <a:fld id="{1C7BD08A-FF11-46E5-81D9-C1CD0B9159A2}" type="slidenum">
              <a:rPr lang="en-US"/>
              <a:pPr>
                <a:defRPr/>
              </a:pPr>
              <a:t>79</a:t>
            </a:fld>
            <a:endParaRPr lang="en-US"/>
          </a:p>
        </p:txBody>
      </p:sp>
      <p:graphicFrame>
        <p:nvGraphicFramePr>
          <p:cNvPr id="173059" name="Object 3"/>
          <p:cNvGraphicFramePr>
            <a:graphicFrameLocks noChangeAspect="1"/>
          </p:cNvGraphicFramePr>
          <p:nvPr>
            <p:ph idx="4294967295"/>
          </p:nvPr>
        </p:nvGraphicFramePr>
        <p:xfrm>
          <a:off x="3257550" y="1600200"/>
          <a:ext cx="5886450" cy="5092700"/>
        </p:xfrm>
        <a:graphic>
          <a:graphicData uri="http://schemas.openxmlformats.org/presentationml/2006/ole">
            <p:oleObj spid="_x0000_s2050" name="Chart" r:id="rId4" imgW="3810000" imgH="3295802" progId="Excel.Sheet.8">
              <p:embed/>
            </p:oleObj>
          </a:graphicData>
        </a:graphic>
      </p:graphicFrame>
      <p:sp>
        <p:nvSpPr>
          <p:cNvPr id="173060" name="Text Box 4"/>
          <p:cNvSpPr txBox="1">
            <a:spLocks noChangeArrowheads="1"/>
          </p:cNvSpPr>
          <p:nvPr/>
        </p:nvSpPr>
        <p:spPr bwMode="auto">
          <a:xfrm>
            <a:off x="517525" y="4724400"/>
            <a:ext cx="1801813" cy="1155700"/>
          </a:xfrm>
          <a:prstGeom prst="rect">
            <a:avLst/>
          </a:prstGeom>
          <a:noFill/>
          <a:ln w="9525" algn="ctr">
            <a:noFill/>
            <a:miter lim="800000"/>
            <a:headEnd/>
            <a:tailEnd/>
          </a:ln>
          <a:effectLst/>
        </p:spPr>
        <p:txBody>
          <a:bodyPr wrap="none">
            <a:spAutoFit/>
          </a:bodyPr>
          <a:lstStyle/>
          <a:p>
            <a:r>
              <a:rPr lang="en-US" sz="1400">
                <a:latin typeface="GillSans" charset="0"/>
              </a:rPr>
              <a:t>U.S. Census Bureau</a:t>
            </a:r>
          </a:p>
          <a:p>
            <a:r>
              <a:rPr lang="en-US" sz="1400">
                <a:latin typeface="GillSans" charset="0"/>
              </a:rPr>
              <a:t>and Telegeography </a:t>
            </a:r>
          </a:p>
          <a:p>
            <a:r>
              <a:rPr lang="en-US" sz="1400">
                <a:latin typeface="GillSans" charset="0"/>
              </a:rPr>
              <a:t>Global  Bandwidth</a:t>
            </a:r>
          </a:p>
          <a:p>
            <a:r>
              <a:rPr lang="en-US" sz="1400">
                <a:latin typeface="GillSans" charset="0"/>
              </a:rPr>
              <a:t>report</a:t>
            </a:r>
          </a:p>
          <a:p>
            <a:endParaRPr lang="en-US" sz="1400">
              <a:latin typeface="GillSans"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dirty="0" smtClean="0">
                <a:ea typeface="ＭＳ Ｐゴシック" pitchFamily="-65" charset="-128"/>
                <a:sym typeface="Lucida Grande" charset="0"/>
              </a:rPr>
              <a:t>1. Crisis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itter-logo.png"/>
          <p:cNvPicPr>
            <a:picLocks noChangeAspect="1"/>
          </p:cNvPicPr>
          <p:nvPr/>
        </p:nvPicPr>
        <p:blipFill>
          <a:blip r:embed="rId3" cstate="print"/>
          <a:stretch>
            <a:fillRect/>
          </a:stretch>
        </p:blipFill>
        <p:spPr>
          <a:xfrm>
            <a:off x="2555776" y="2204864"/>
            <a:ext cx="620688" cy="620688"/>
          </a:xfrm>
          <a:prstGeom prst="rect">
            <a:avLst/>
          </a:prstGeom>
        </p:spPr>
      </p:pic>
      <p:sp>
        <p:nvSpPr>
          <p:cNvPr id="6" name="Rounded Rectangle 5"/>
          <p:cNvSpPr/>
          <p:nvPr/>
        </p:nvSpPr>
        <p:spPr>
          <a:xfrm>
            <a:off x="395536" y="1844824"/>
            <a:ext cx="1800200" cy="2376264"/>
          </a:xfrm>
          <a:prstGeom prst="roundRect">
            <a:avLst/>
          </a:prstGeom>
          <a:effectLst>
            <a:outerShdw blurRad="40000" dist="23000" dir="5400000" rotWithShape="0">
              <a:srgbClr val="000000">
                <a:alpha val="35000"/>
              </a:srgbClr>
            </a:outerShdw>
            <a:reflection blurRad="6350" stA="50000" endA="300" endPos="55000" dir="5400000" sy="-100000" algn="bl" rotWithShape="0"/>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Tue</a:t>
            </a:r>
          </a:p>
          <a:p>
            <a:pPr algn="ctr"/>
            <a:r>
              <a:rPr lang="en-US" sz="5400" dirty="0" smtClean="0"/>
              <a:t>12</a:t>
            </a:r>
          </a:p>
          <a:p>
            <a:pPr algn="ctr"/>
            <a:r>
              <a:rPr lang="en-US" sz="2000" dirty="0" smtClean="0"/>
              <a:t>Jan 2010</a:t>
            </a:r>
            <a:endParaRPr lang="en-US" sz="2000" dirty="0"/>
          </a:p>
        </p:txBody>
      </p:sp>
      <p:sp>
        <p:nvSpPr>
          <p:cNvPr id="7" name="Rounded Rectangle 6"/>
          <p:cNvSpPr/>
          <p:nvPr/>
        </p:nvSpPr>
        <p:spPr>
          <a:xfrm>
            <a:off x="6732240" y="1844824"/>
            <a:ext cx="1800200" cy="2376264"/>
          </a:xfrm>
          <a:prstGeom prst="roundRect">
            <a:avLst/>
          </a:prstGeom>
          <a:effectLst>
            <a:outerShdw blurRad="40000" dist="23000" dir="5400000" rotWithShape="0">
              <a:srgbClr val="000000">
                <a:alpha val="35000"/>
              </a:srgbClr>
            </a:outerShdw>
            <a:reflection blurRad="6350" stA="50000" endA="300" endPos="5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Thu</a:t>
            </a:r>
          </a:p>
          <a:p>
            <a:pPr algn="ctr"/>
            <a:r>
              <a:rPr lang="en-US" sz="5400" dirty="0" smtClean="0"/>
              <a:t>14</a:t>
            </a:r>
          </a:p>
          <a:p>
            <a:pPr algn="ctr"/>
            <a:r>
              <a:rPr lang="en-US" sz="2000" dirty="0" smtClean="0"/>
              <a:t>Jan 2010</a:t>
            </a:r>
            <a:endParaRPr lang="en-US" sz="2000" dirty="0"/>
          </a:p>
        </p:txBody>
      </p:sp>
      <p:sp>
        <p:nvSpPr>
          <p:cNvPr id="9" name="TextBox 8"/>
          <p:cNvSpPr txBox="1"/>
          <p:nvPr/>
        </p:nvSpPr>
        <p:spPr>
          <a:xfrm>
            <a:off x="3275856" y="2004516"/>
            <a:ext cx="3240360" cy="2000548"/>
          </a:xfrm>
          <a:prstGeom prst="rect">
            <a:avLst/>
          </a:prstGeom>
          <a:noFill/>
        </p:spPr>
        <p:txBody>
          <a:bodyPr wrap="square" rtlCol="0">
            <a:spAutoFit/>
          </a:bodyPr>
          <a:lstStyle/>
          <a:p>
            <a:r>
              <a:rPr lang="en-US" sz="6000" dirty="0" smtClean="0">
                <a:solidFill>
                  <a:schemeClr val="accent1">
                    <a:lumMod val="50000"/>
                  </a:schemeClr>
                </a:solidFill>
                <a:latin typeface="+mj-lt"/>
              </a:rPr>
              <a:t>2.3M </a:t>
            </a:r>
            <a:r>
              <a:rPr lang="en-US" sz="3200" dirty="0" smtClean="0">
                <a:solidFill>
                  <a:schemeClr val="accent1">
                    <a:lumMod val="50000"/>
                  </a:schemeClr>
                </a:solidFill>
                <a:latin typeface="+mj-lt"/>
              </a:rPr>
              <a:t>tweets</a:t>
            </a:r>
          </a:p>
          <a:p>
            <a:r>
              <a:rPr lang="en-US" sz="3200" dirty="0" smtClean="0">
                <a:solidFill>
                  <a:schemeClr val="accent1">
                    <a:lumMod val="50000"/>
                  </a:schemeClr>
                </a:solidFill>
                <a:latin typeface="+mj-lt"/>
              </a:rPr>
              <a:t>#Haiti</a:t>
            </a:r>
          </a:p>
          <a:p>
            <a:r>
              <a:rPr lang="en-US" sz="3200" dirty="0" smtClean="0">
                <a:solidFill>
                  <a:schemeClr val="accent1">
                    <a:lumMod val="50000"/>
                  </a:schemeClr>
                </a:solidFill>
                <a:latin typeface="+mj-lt"/>
              </a:rPr>
              <a:t>#Red Cross</a:t>
            </a:r>
            <a:endParaRPr lang="en-US" sz="3200" dirty="0">
              <a:solidFill>
                <a:schemeClr val="accent1">
                  <a:lumMod val="50000"/>
                </a:schemeClr>
              </a:solidFill>
              <a:latin typeface="+mj-lt"/>
            </a:endParaRPr>
          </a:p>
        </p:txBody>
      </p:sp>
      <p:graphicFrame>
        <p:nvGraphicFramePr>
          <p:cNvPr id="10" name="Chart 9"/>
          <p:cNvGraphicFramePr/>
          <p:nvPr/>
        </p:nvGraphicFramePr>
        <p:xfrm>
          <a:off x="2195736"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67544" y="5085184"/>
            <a:ext cx="1728192" cy="923330"/>
          </a:xfrm>
          <a:prstGeom prst="rect">
            <a:avLst/>
          </a:prstGeom>
          <a:noFill/>
        </p:spPr>
        <p:txBody>
          <a:bodyPr wrap="square" rtlCol="0">
            <a:spAutoFit/>
          </a:bodyPr>
          <a:lstStyle/>
          <a:p>
            <a:pPr algn="ctr"/>
            <a:r>
              <a:rPr lang="en-US" dirty="0" smtClean="0">
                <a:solidFill>
                  <a:schemeClr val="tx2">
                    <a:lumMod val="50000"/>
                  </a:schemeClr>
                </a:solidFill>
              </a:rPr>
              <a:t>7.0 Mw earthquake</a:t>
            </a:r>
          </a:p>
          <a:p>
            <a:pPr algn="ctr"/>
            <a:r>
              <a:rPr lang="en-US" dirty="0" smtClean="0">
                <a:solidFill>
                  <a:schemeClr val="tx2">
                    <a:lumMod val="50000"/>
                  </a:schemeClr>
                </a:solidFill>
              </a:rPr>
              <a:t>hit Haiti</a:t>
            </a:r>
            <a:endParaRPr lang="en-US" dirty="0">
              <a:solidFill>
                <a:schemeClr val="tx2">
                  <a:lumMod val="50000"/>
                </a:schemeClr>
              </a:solidFill>
            </a:endParaRPr>
          </a:p>
        </p:txBody>
      </p:sp>
      <p:sp>
        <p:nvSpPr>
          <p:cNvPr id="12" name="Title 11"/>
          <p:cNvSpPr>
            <a:spLocks noGrp="1"/>
          </p:cNvSpPr>
          <p:nvPr>
            <p:ph type="title"/>
          </p:nvPr>
        </p:nvSpPr>
        <p:spPr/>
        <p:txBody>
          <a:bodyPr/>
          <a:lstStyle/>
          <a:p>
            <a:r>
              <a:rPr lang="en-US" sz="3200" dirty="0" smtClean="0"/>
              <a:t>Spreading the word on Twitter</a:t>
            </a:r>
            <a:endParaRPr lang="en-US" sz="3200" dirty="0"/>
          </a:p>
        </p:txBody>
      </p:sp>
      <p:sp>
        <p:nvSpPr>
          <p:cNvPr id="13"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Communication is Fundamental</a:t>
            </a:r>
            <a:endParaRPr lang="en-GB" sz="3200" dirty="0"/>
          </a:p>
        </p:txBody>
      </p:sp>
      <p:pic>
        <p:nvPicPr>
          <p:cNvPr id="144386" name="Picture 2"/>
          <p:cNvPicPr>
            <a:picLocks noChangeAspect="1" noChangeArrowheads="1"/>
          </p:cNvPicPr>
          <p:nvPr/>
        </p:nvPicPr>
        <p:blipFill>
          <a:blip r:embed="rId3" cstate="print"/>
          <a:srcRect/>
          <a:stretch>
            <a:fillRect/>
          </a:stretch>
        </p:blipFill>
        <p:spPr bwMode="auto">
          <a:xfrm>
            <a:off x="274638" y="1921917"/>
            <a:ext cx="8594725" cy="4243387"/>
          </a:xfrm>
          <a:prstGeom prst="rect">
            <a:avLst/>
          </a:prstGeom>
          <a:noFill/>
          <a:ln w="9525">
            <a:noFill/>
            <a:miter lim="800000"/>
            <a:headEnd/>
            <a:tailEnd/>
          </a:ln>
        </p:spPr>
      </p:pic>
      <p:sp>
        <p:nvSpPr>
          <p:cNvPr id="4" name="TextBox 3"/>
          <p:cNvSpPr txBox="1"/>
          <p:nvPr/>
        </p:nvSpPr>
        <p:spPr>
          <a:xfrm>
            <a:off x="1907704" y="6309320"/>
            <a:ext cx="5771645" cy="369332"/>
          </a:xfrm>
          <a:prstGeom prst="rect">
            <a:avLst/>
          </a:prstGeom>
          <a:noFill/>
        </p:spPr>
        <p:txBody>
          <a:bodyPr wrap="none" rtlCol="0">
            <a:spAutoFit/>
          </a:bodyPr>
          <a:lstStyle/>
          <a:p>
            <a:r>
              <a:rPr lang="en-US" b="1" i="1" dirty="0" smtClean="0"/>
              <a:t>Queuing up to make a phone in Japan, 13 Mar 2011</a:t>
            </a:r>
            <a:endParaRPr lang="en-GB" b="1" i="1" dirty="0"/>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250701" y="188913"/>
          <a:ext cx="8713787" cy="5389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404938" y="1676400"/>
            <a:ext cx="1873250" cy="1873250"/>
          </a:xfrm>
          <a:prstGeom prst="rect">
            <a:avLst/>
          </a:prstGeom>
          <a:solidFill>
            <a:srgbClr val="FF7C80"/>
          </a:solidFill>
          <a:ln w="9525">
            <a:solidFill>
              <a:schemeClr val="tx1"/>
            </a:solidFill>
            <a:miter lim="800000"/>
            <a:headEnd/>
            <a:tailEnd/>
          </a:ln>
        </p:spPr>
        <p:txBody>
          <a:bodyPr wrap="none" anchor="t" anchorCtr="0"/>
          <a:lstStyle/>
          <a:p>
            <a:pPr marL="457200" indent="-457200" algn="ctr" eaLnBrk="0" hangingPunct="0">
              <a:lnSpc>
                <a:spcPct val="80000"/>
              </a:lnSpc>
            </a:pPr>
            <a:endParaRPr lang="en-US" sz="1400" dirty="0" smtClean="0"/>
          </a:p>
          <a:p>
            <a:pPr marL="457200" indent="-457200" eaLnBrk="0" hangingPunct="0">
              <a:lnSpc>
                <a:spcPct val="80000"/>
              </a:lnSpc>
            </a:pPr>
            <a:r>
              <a:rPr lang="en-US" sz="1400" dirty="0" smtClean="0"/>
              <a:t>Prime </a:t>
            </a:r>
            <a:r>
              <a:rPr lang="en-US" sz="1400" b="1" dirty="0"/>
              <a:t>Members</a:t>
            </a:r>
          </a:p>
          <a:p>
            <a:pPr marL="457200" indent="-457200" eaLnBrk="0" hangingPunct="0">
              <a:lnSpc>
                <a:spcPct val="80000"/>
              </a:lnSpc>
            </a:pPr>
            <a:r>
              <a:rPr lang="en-US" sz="1400" dirty="0" smtClean="0"/>
              <a:t>Domain</a:t>
            </a:r>
            <a:endParaRPr lang="en-US" sz="1400" dirty="0"/>
          </a:p>
        </p:txBody>
      </p:sp>
      <p:sp>
        <p:nvSpPr>
          <p:cNvPr id="23557" name="Rectangle 5"/>
          <p:cNvSpPr>
            <a:spLocks noChangeArrowheads="1"/>
          </p:cNvSpPr>
          <p:nvPr/>
        </p:nvSpPr>
        <p:spPr bwMode="auto">
          <a:xfrm>
            <a:off x="1404938" y="3548063"/>
            <a:ext cx="1873250" cy="1873250"/>
          </a:xfrm>
          <a:prstGeom prst="rect">
            <a:avLst/>
          </a:prstGeom>
          <a:solidFill>
            <a:srgbClr val="66FF66"/>
          </a:solidFill>
          <a:ln w="9525">
            <a:solidFill>
              <a:schemeClr val="tx1"/>
            </a:solidFill>
            <a:miter lim="800000"/>
            <a:headEnd/>
            <a:tailEnd/>
          </a:ln>
        </p:spPr>
        <p:txBody>
          <a:bodyPr wrap="none" anchor="ctr"/>
          <a:lstStyle/>
          <a:p>
            <a:pPr marL="457200" indent="-457200" algn="ctr" eaLnBrk="0" hangingPunct="0">
              <a:lnSpc>
                <a:spcPct val="80000"/>
              </a:lnSpc>
            </a:pPr>
            <a:r>
              <a:rPr lang="en-US" sz="1400">
                <a:solidFill>
                  <a:srgbClr val="FF0000"/>
                </a:solidFill>
              </a:rPr>
              <a:t>New </a:t>
            </a:r>
          </a:p>
          <a:p>
            <a:pPr marL="457200" indent="-457200" algn="ctr" eaLnBrk="0" hangingPunct="0">
              <a:lnSpc>
                <a:spcPct val="80000"/>
              </a:lnSpc>
            </a:pPr>
            <a:r>
              <a:rPr lang="en-US" sz="1400" b="1"/>
              <a:t>NetHope</a:t>
            </a:r>
            <a:r>
              <a:rPr lang="en-US" sz="1400"/>
              <a:t> Domain </a:t>
            </a:r>
          </a:p>
          <a:p>
            <a:pPr marL="457200" indent="-457200" algn="ctr" eaLnBrk="0" hangingPunct="0">
              <a:lnSpc>
                <a:spcPct val="80000"/>
              </a:lnSpc>
            </a:pPr>
            <a:r>
              <a:rPr lang="en-US" sz="1400"/>
              <a:t>(e.g.</a:t>
            </a:r>
          </a:p>
          <a:p>
            <a:pPr marL="457200" indent="-457200" algn="ctr" eaLnBrk="0" hangingPunct="0">
              <a:lnSpc>
                <a:spcPct val="80000"/>
              </a:lnSpc>
            </a:pPr>
            <a:r>
              <a:rPr lang="en-US" sz="1400"/>
              <a:t>Shared Services)</a:t>
            </a:r>
          </a:p>
        </p:txBody>
      </p:sp>
      <p:sp>
        <p:nvSpPr>
          <p:cNvPr id="23558" name="Rectangle 6"/>
          <p:cNvSpPr>
            <a:spLocks noChangeArrowheads="1"/>
          </p:cNvSpPr>
          <p:nvPr/>
        </p:nvSpPr>
        <p:spPr bwMode="auto">
          <a:xfrm>
            <a:off x="3276600" y="3548063"/>
            <a:ext cx="1873250" cy="1873250"/>
          </a:xfrm>
          <a:prstGeom prst="rect">
            <a:avLst/>
          </a:prstGeom>
          <a:solidFill>
            <a:srgbClr val="009900"/>
          </a:solidFill>
          <a:ln w="9525">
            <a:solidFill>
              <a:schemeClr val="tx1"/>
            </a:solidFill>
            <a:miter lim="800000"/>
            <a:headEnd/>
            <a:tailEnd/>
          </a:ln>
        </p:spPr>
        <p:txBody>
          <a:bodyPr wrap="none" anchor="ctr"/>
          <a:lstStyle/>
          <a:p>
            <a:pPr marL="457200" indent="-457200" algn="ctr" eaLnBrk="0" hangingPunct="0">
              <a:lnSpc>
                <a:spcPct val="80000"/>
              </a:lnSpc>
            </a:pPr>
            <a:r>
              <a:rPr lang="en-US" sz="1400"/>
              <a:t>Primary </a:t>
            </a:r>
            <a:r>
              <a:rPr lang="en-US" sz="1400" b="1"/>
              <a:t>NetHope</a:t>
            </a:r>
            <a:r>
              <a:rPr lang="en-US" sz="1400"/>
              <a:t> </a:t>
            </a:r>
          </a:p>
          <a:p>
            <a:pPr marL="457200" indent="-457200" algn="ctr" eaLnBrk="0" hangingPunct="0">
              <a:lnSpc>
                <a:spcPct val="80000"/>
              </a:lnSpc>
            </a:pPr>
            <a:r>
              <a:rPr lang="en-US" sz="1400"/>
              <a:t>Domain</a:t>
            </a:r>
          </a:p>
          <a:p>
            <a:pPr marL="457200" indent="-457200" algn="ctr" eaLnBrk="0" hangingPunct="0">
              <a:lnSpc>
                <a:spcPct val="80000"/>
              </a:lnSpc>
            </a:pPr>
            <a:r>
              <a:rPr lang="en-US" sz="1400"/>
              <a:t>(e.g. Phase II VSATs)</a:t>
            </a:r>
          </a:p>
        </p:txBody>
      </p:sp>
      <p:sp>
        <p:nvSpPr>
          <p:cNvPr id="23559" name="Rectangle 7"/>
          <p:cNvSpPr>
            <a:spLocks noChangeArrowheads="1"/>
          </p:cNvSpPr>
          <p:nvPr/>
        </p:nvSpPr>
        <p:spPr bwMode="auto">
          <a:xfrm>
            <a:off x="3276600" y="1676400"/>
            <a:ext cx="1873250" cy="1873250"/>
          </a:xfrm>
          <a:prstGeom prst="rect">
            <a:avLst/>
          </a:prstGeom>
          <a:solidFill>
            <a:srgbClr val="66FF66"/>
          </a:solidFill>
          <a:ln w="9525">
            <a:solidFill>
              <a:schemeClr val="tx1"/>
            </a:solidFill>
            <a:miter lim="800000"/>
            <a:headEnd/>
            <a:tailEnd/>
          </a:ln>
        </p:spPr>
        <p:txBody>
          <a:bodyPr wrap="none" anchor="ctr"/>
          <a:lstStyle/>
          <a:p>
            <a:pPr marL="457200" indent="-457200" algn="ctr" eaLnBrk="0" hangingPunct="0">
              <a:lnSpc>
                <a:spcPct val="80000"/>
              </a:lnSpc>
            </a:pPr>
            <a:r>
              <a:rPr lang="en-US" sz="1400" dirty="0">
                <a:solidFill>
                  <a:srgbClr val="FF0000"/>
                </a:solidFill>
              </a:rPr>
              <a:t>New</a:t>
            </a:r>
            <a:r>
              <a:rPr lang="en-US" sz="1400" dirty="0"/>
              <a:t> </a:t>
            </a:r>
            <a:r>
              <a:rPr lang="en-US" sz="1400" b="1" dirty="0"/>
              <a:t>NetHope</a:t>
            </a:r>
            <a:r>
              <a:rPr lang="en-US" sz="1400" dirty="0"/>
              <a:t> </a:t>
            </a:r>
          </a:p>
          <a:p>
            <a:pPr marL="457200" indent="-457200" algn="ctr" eaLnBrk="0" hangingPunct="0">
              <a:lnSpc>
                <a:spcPct val="80000"/>
              </a:lnSpc>
            </a:pPr>
            <a:r>
              <a:rPr lang="en-US" sz="1400" dirty="0"/>
              <a:t>growth area </a:t>
            </a:r>
          </a:p>
          <a:p>
            <a:pPr marL="457200" indent="-457200" algn="ctr" eaLnBrk="0" hangingPunct="0">
              <a:lnSpc>
                <a:spcPct val="80000"/>
              </a:lnSpc>
            </a:pPr>
            <a:r>
              <a:rPr lang="en-US" sz="1400" dirty="0"/>
              <a:t>(e.g. ICT4D)</a:t>
            </a:r>
          </a:p>
        </p:txBody>
      </p:sp>
      <p:sp>
        <p:nvSpPr>
          <p:cNvPr id="23560" name="AcnFootnote_ID_987167"/>
          <p:cNvSpPr txBox="1">
            <a:spLocks noChangeArrowheads="1"/>
          </p:cNvSpPr>
          <p:nvPr>
            <p:custDataLst>
              <p:tags r:id="rId1"/>
            </p:custDataLst>
          </p:nvPr>
        </p:nvSpPr>
        <p:spPr bwMode="gray">
          <a:xfrm>
            <a:off x="1476375" y="5465763"/>
            <a:ext cx="1871663" cy="523875"/>
          </a:xfrm>
          <a:prstGeom prst="rect">
            <a:avLst/>
          </a:prstGeom>
          <a:noFill/>
          <a:ln w="12700">
            <a:noFill/>
            <a:miter lim="800000"/>
            <a:headEnd/>
            <a:tailEnd/>
          </a:ln>
        </p:spPr>
        <p:txBody>
          <a:bodyPr lIns="0" tIns="0" rIns="0" bIns="0" anchor="b">
            <a:spAutoFit/>
          </a:bodyPr>
          <a:lstStyle/>
          <a:p>
            <a:pPr algn="ctr" eaLnBrk="0" hangingPunct="0">
              <a:spcBef>
                <a:spcPct val="20000"/>
              </a:spcBef>
              <a:buClr>
                <a:schemeClr val="accent2"/>
              </a:buClr>
              <a:tabLst>
                <a:tab pos="2400300" algn="l"/>
              </a:tabLst>
            </a:pPr>
            <a:r>
              <a:rPr lang="en-GB" sz="2000"/>
              <a:t>Vertical </a:t>
            </a:r>
            <a:r>
              <a:rPr lang="en-GB"/>
              <a:t/>
            </a:r>
            <a:br>
              <a:rPr lang="en-GB"/>
            </a:br>
            <a:r>
              <a:rPr lang="en-GB" sz="1400"/>
              <a:t>(e.g. program sectors)</a:t>
            </a:r>
            <a:endParaRPr lang="en-US" sz="1400"/>
          </a:p>
        </p:txBody>
      </p:sp>
      <p:sp>
        <p:nvSpPr>
          <p:cNvPr id="23561" name="AcnFootnote_ID_987167"/>
          <p:cNvSpPr txBox="1">
            <a:spLocks noChangeArrowheads="1"/>
          </p:cNvSpPr>
          <p:nvPr>
            <p:custDataLst>
              <p:tags r:id="rId2"/>
            </p:custDataLst>
          </p:nvPr>
        </p:nvSpPr>
        <p:spPr bwMode="gray">
          <a:xfrm rot="-5400000">
            <a:off x="269875" y="4259263"/>
            <a:ext cx="1584325" cy="307975"/>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GB" sz="2000"/>
              <a:t>Members</a:t>
            </a:r>
            <a:endParaRPr lang="en-US" sz="2000"/>
          </a:p>
        </p:txBody>
      </p:sp>
      <p:sp>
        <p:nvSpPr>
          <p:cNvPr id="23562" name="AcnFootnote_ID_987167"/>
          <p:cNvSpPr txBox="1">
            <a:spLocks noChangeArrowheads="1"/>
          </p:cNvSpPr>
          <p:nvPr>
            <p:custDataLst>
              <p:tags r:id="rId3"/>
            </p:custDataLst>
          </p:nvPr>
        </p:nvSpPr>
        <p:spPr bwMode="gray">
          <a:xfrm rot="-5400000">
            <a:off x="271463" y="2459038"/>
            <a:ext cx="1584325" cy="307975"/>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GB" sz="2000"/>
              <a:t>Beneficiaries</a:t>
            </a:r>
            <a:endParaRPr lang="en-US" sz="2000"/>
          </a:p>
        </p:txBody>
      </p:sp>
      <p:sp>
        <p:nvSpPr>
          <p:cNvPr id="23563" name="AcnFootnote_ID_987167"/>
          <p:cNvSpPr txBox="1">
            <a:spLocks noChangeArrowheads="1"/>
          </p:cNvSpPr>
          <p:nvPr>
            <p:custDataLst>
              <p:tags r:id="rId4"/>
            </p:custDataLst>
          </p:nvPr>
        </p:nvSpPr>
        <p:spPr bwMode="gray">
          <a:xfrm rot="-5400000">
            <a:off x="-15875" y="3394174"/>
            <a:ext cx="1584325" cy="307777"/>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US" sz="2000" b="1" dirty="0"/>
              <a:t>Customer</a:t>
            </a:r>
            <a:endParaRPr lang="en-US" b="1" dirty="0"/>
          </a:p>
        </p:txBody>
      </p:sp>
      <p:sp>
        <p:nvSpPr>
          <p:cNvPr id="23564" name="AcnFootnote_ID_987167"/>
          <p:cNvSpPr txBox="1">
            <a:spLocks noChangeArrowheads="1"/>
          </p:cNvSpPr>
          <p:nvPr>
            <p:custDataLst>
              <p:tags r:id="rId5"/>
            </p:custDataLst>
          </p:nvPr>
        </p:nvSpPr>
        <p:spPr bwMode="gray">
          <a:xfrm>
            <a:off x="3421063" y="5405438"/>
            <a:ext cx="1871662" cy="584200"/>
          </a:xfrm>
          <a:prstGeom prst="rect">
            <a:avLst/>
          </a:prstGeom>
          <a:noFill/>
          <a:ln w="12700">
            <a:noFill/>
            <a:miter lim="800000"/>
            <a:headEnd/>
            <a:tailEnd/>
          </a:ln>
        </p:spPr>
        <p:txBody>
          <a:bodyPr lIns="0" tIns="0" rIns="0" bIns="0" anchor="b">
            <a:spAutoFit/>
          </a:bodyPr>
          <a:lstStyle/>
          <a:p>
            <a:pPr algn="ctr" eaLnBrk="0" hangingPunct="0">
              <a:spcBef>
                <a:spcPct val="20000"/>
              </a:spcBef>
              <a:buClr>
                <a:schemeClr val="accent2"/>
              </a:buClr>
              <a:tabLst>
                <a:tab pos="2400300" algn="l"/>
              </a:tabLst>
            </a:pPr>
            <a:r>
              <a:rPr lang="en-GB" sz="2000"/>
              <a:t>Horizontal</a:t>
            </a:r>
            <a:r>
              <a:rPr lang="en-GB"/>
              <a:t> </a:t>
            </a:r>
            <a:br>
              <a:rPr lang="en-GB"/>
            </a:br>
            <a:r>
              <a:rPr lang="en-GB" sz="1400"/>
              <a:t>(e.g. tools &amp; platforms)</a:t>
            </a:r>
            <a:endParaRPr lang="en-US" sz="1400"/>
          </a:p>
        </p:txBody>
      </p:sp>
      <p:sp>
        <p:nvSpPr>
          <p:cNvPr id="23565" name="AcnFootnote_ID_987167"/>
          <p:cNvSpPr txBox="1">
            <a:spLocks noChangeArrowheads="1"/>
          </p:cNvSpPr>
          <p:nvPr>
            <p:custDataLst>
              <p:tags r:id="rId6"/>
            </p:custDataLst>
          </p:nvPr>
        </p:nvSpPr>
        <p:spPr bwMode="gray">
          <a:xfrm>
            <a:off x="1981200" y="6123801"/>
            <a:ext cx="2547938" cy="276999"/>
          </a:xfrm>
          <a:prstGeom prst="rect">
            <a:avLst/>
          </a:prstGeom>
          <a:noFill/>
          <a:ln w="12700">
            <a:noFill/>
            <a:miter lim="800000"/>
            <a:headEnd/>
            <a:tailEnd/>
          </a:ln>
        </p:spPr>
        <p:txBody>
          <a:bodyPr lIns="0" tIns="0" rIns="0" bIns="0" anchor="b">
            <a:spAutoFit/>
          </a:bodyPr>
          <a:lstStyle/>
          <a:p>
            <a:pPr algn="ctr" eaLnBrk="0" hangingPunct="0">
              <a:spcBef>
                <a:spcPct val="20000"/>
              </a:spcBef>
              <a:buClr>
                <a:schemeClr val="accent2"/>
              </a:buClr>
              <a:tabLst>
                <a:tab pos="2400300" algn="l"/>
              </a:tabLst>
            </a:pPr>
            <a:r>
              <a:rPr lang="en-GB" b="1" dirty="0"/>
              <a:t>Strategic Thrust</a:t>
            </a:r>
            <a:endParaRPr lang="en-US" b="1" dirty="0"/>
          </a:p>
        </p:txBody>
      </p:sp>
      <p:sp>
        <p:nvSpPr>
          <p:cNvPr id="23566" name="Text Box 14"/>
          <p:cNvSpPr txBox="1">
            <a:spLocks noChangeArrowheads="1"/>
          </p:cNvSpPr>
          <p:nvPr/>
        </p:nvSpPr>
        <p:spPr bwMode="gray">
          <a:xfrm>
            <a:off x="6300788" y="2406650"/>
            <a:ext cx="2663825" cy="63817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 began in quadrant 1, for example providing connectivity to members</a:t>
            </a:r>
          </a:p>
        </p:txBody>
      </p:sp>
      <p:sp>
        <p:nvSpPr>
          <p:cNvPr id="23567" name="Oval 15"/>
          <p:cNvSpPr>
            <a:spLocks noChangeArrowheads="1"/>
          </p:cNvSpPr>
          <p:nvPr/>
        </p:nvSpPr>
        <p:spPr bwMode="auto">
          <a:xfrm>
            <a:off x="4068763" y="4892675"/>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68" name="Oval 16"/>
          <p:cNvSpPr>
            <a:spLocks noChangeArrowheads="1"/>
          </p:cNvSpPr>
          <p:nvPr/>
        </p:nvSpPr>
        <p:spPr bwMode="auto">
          <a:xfrm>
            <a:off x="4068763" y="2971800"/>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US" sz="1800"/>
              <a:t>2</a:t>
            </a:r>
          </a:p>
        </p:txBody>
      </p:sp>
      <p:sp>
        <p:nvSpPr>
          <p:cNvPr id="23569" name="Oval 17"/>
          <p:cNvSpPr>
            <a:spLocks noChangeArrowheads="1"/>
          </p:cNvSpPr>
          <p:nvPr/>
        </p:nvSpPr>
        <p:spPr bwMode="auto">
          <a:xfrm>
            <a:off x="1541462" y="23018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0" name="Oval 18"/>
          <p:cNvSpPr>
            <a:spLocks noChangeArrowheads="1"/>
          </p:cNvSpPr>
          <p:nvPr/>
        </p:nvSpPr>
        <p:spPr bwMode="auto">
          <a:xfrm>
            <a:off x="2197100" y="48926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1" name="Oval 19"/>
          <p:cNvSpPr>
            <a:spLocks noChangeArrowheads="1"/>
          </p:cNvSpPr>
          <p:nvPr/>
        </p:nvSpPr>
        <p:spPr bwMode="auto">
          <a:xfrm>
            <a:off x="5867400" y="2395538"/>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72" name="Oval 20"/>
          <p:cNvSpPr>
            <a:spLocks noChangeArrowheads="1"/>
          </p:cNvSpPr>
          <p:nvPr/>
        </p:nvSpPr>
        <p:spPr bwMode="auto">
          <a:xfrm>
            <a:off x="5867400" y="33305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2</a:t>
            </a:r>
            <a:endParaRPr lang="en-US" sz="1800"/>
          </a:p>
        </p:txBody>
      </p:sp>
      <p:sp>
        <p:nvSpPr>
          <p:cNvPr id="23573" name="Text Box 21"/>
          <p:cNvSpPr txBox="1">
            <a:spLocks noChangeArrowheads="1"/>
          </p:cNvSpPr>
          <p:nvPr/>
        </p:nvSpPr>
        <p:spPr bwMode="gray">
          <a:xfrm>
            <a:off x="6300788" y="3260725"/>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Primary growth area for NetHope leveraging strength in quadrant 1</a:t>
            </a:r>
          </a:p>
        </p:txBody>
      </p:sp>
      <p:sp>
        <p:nvSpPr>
          <p:cNvPr id="23574" name="Oval 22"/>
          <p:cNvSpPr>
            <a:spLocks noChangeArrowheads="1"/>
          </p:cNvSpPr>
          <p:nvPr/>
        </p:nvSpPr>
        <p:spPr bwMode="auto">
          <a:xfrm>
            <a:off x="5867400" y="3979863"/>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5" name="Text Box 23"/>
          <p:cNvSpPr txBox="1">
            <a:spLocks noChangeArrowheads="1"/>
          </p:cNvSpPr>
          <p:nvPr/>
        </p:nvSpPr>
        <p:spPr bwMode="gray">
          <a:xfrm>
            <a:off x="6300788" y="3997325"/>
            <a:ext cx="2663825" cy="106362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NetHope’s supports and enables through technology but does not provide programs to the beneficiary since this is the members’ role</a:t>
            </a:r>
          </a:p>
        </p:txBody>
      </p:sp>
      <p:sp>
        <p:nvSpPr>
          <p:cNvPr id="23576" name="Oval 24"/>
          <p:cNvSpPr>
            <a:spLocks noChangeArrowheads="1"/>
          </p:cNvSpPr>
          <p:nvPr/>
        </p:nvSpPr>
        <p:spPr bwMode="auto">
          <a:xfrm>
            <a:off x="5868988" y="5203825"/>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7" name="Text Box 25"/>
          <p:cNvSpPr txBox="1">
            <a:spLocks noChangeArrowheads="1"/>
          </p:cNvSpPr>
          <p:nvPr/>
        </p:nvSpPr>
        <p:spPr bwMode="gray">
          <a:xfrm>
            <a:off x="6300788" y="5203825"/>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Secondary growth area for NetHope</a:t>
            </a:r>
          </a:p>
        </p:txBody>
      </p:sp>
      <p:sp>
        <p:nvSpPr>
          <p:cNvPr id="25" name="Right Triangle 24"/>
          <p:cNvSpPr/>
          <p:nvPr/>
        </p:nvSpPr>
        <p:spPr>
          <a:xfrm rot="16200000">
            <a:off x="1421892" y="1691640"/>
            <a:ext cx="1874520" cy="1828800"/>
          </a:xfrm>
          <a:prstGeom prst="rtTriangle">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nchorCtr="0"/>
          <a:lstStyle/>
          <a:p>
            <a:pPr marL="457200" indent="-457200" algn="ctr" eaLnBrk="0" hangingPunct="0">
              <a:lnSpc>
                <a:spcPct val="80000"/>
              </a:lnSpc>
            </a:pPr>
            <a:endParaRPr lang="en-US" sz="1400" dirty="0">
              <a:solidFill>
                <a:schemeClr val="tx1"/>
              </a:solidFill>
            </a:endParaRPr>
          </a:p>
        </p:txBody>
      </p:sp>
      <p:sp>
        <p:nvSpPr>
          <p:cNvPr id="26" name="TextBox 25"/>
          <p:cNvSpPr txBox="1"/>
          <p:nvPr/>
        </p:nvSpPr>
        <p:spPr>
          <a:xfrm>
            <a:off x="1578956" y="2627293"/>
            <a:ext cx="1697644" cy="954107"/>
          </a:xfrm>
          <a:prstGeom prst="rect">
            <a:avLst/>
          </a:prstGeom>
          <a:noFill/>
        </p:spPr>
        <p:txBody>
          <a:bodyPr wrap="none" rtlCol="0">
            <a:spAutoFit/>
          </a:bodyPr>
          <a:lstStyle/>
          <a:p>
            <a:pPr algn="r"/>
            <a:r>
              <a:rPr lang="en-US" sz="1400" b="1" dirty="0" smtClean="0"/>
              <a:t>New </a:t>
            </a:r>
          </a:p>
          <a:p>
            <a:pPr algn="r"/>
            <a:r>
              <a:rPr lang="en-US" sz="1400" b="1" dirty="0" smtClean="0"/>
              <a:t>NetHope</a:t>
            </a:r>
            <a:r>
              <a:rPr lang="en-US" sz="1400" dirty="0" smtClean="0"/>
              <a:t> </a:t>
            </a:r>
          </a:p>
          <a:p>
            <a:pPr algn="r"/>
            <a:r>
              <a:rPr lang="en-US" sz="1400" dirty="0" smtClean="0"/>
              <a:t>growth area </a:t>
            </a:r>
          </a:p>
          <a:p>
            <a:pPr algn="r"/>
            <a:r>
              <a:rPr lang="en-US" sz="1400" dirty="0" smtClean="0"/>
              <a:t>(e.g. NH Academy)</a:t>
            </a:r>
            <a:endParaRPr lang="en-US" sz="1400" dirty="0"/>
          </a:p>
        </p:txBody>
      </p:sp>
      <p:sp>
        <p:nvSpPr>
          <p:cNvPr id="27" name="Title 26"/>
          <p:cNvSpPr>
            <a:spLocks noGrp="1"/>
          </p:cNvSpPr>
          <p:nvPr>
            <p:ph type="title"/>
          </p:nvPr>
        </p:nvSpPr>
        <p:spPr/>
        <p:txBody>
          <a:bodyPr/>
          <a:lstStyle/>
          <a:p>
            <a:r>
              <a:rPr lang="en-US" dirty="0" smtClean="0">
                <a:ea typeface="ＭＳ Ｐゴシック" pitchFamily="34" charset="-128"/>
              </a:rPr>
              <a:t>NetHope Strategic Direction - 2011 </a:t>
            </a:r>
            <a:endParaRPr lang="en-US" dirty="0"/>
          </a:p>
        </p:txBody>
      </p:sp>
      <p:sp>
        <p:nvSpPr>
          <p:cNvPr id="28"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6291" name="Rectangle 2"/>
          <p:cNvSpPr>
            <a:spLocks noGrp="1" noChangeArrowheads="1"/>
          </p:cNvSpPr>
          <p:nvPr>
            <p:ph type="title" idx="4294967295"/>
          </p:nvPr>
        </p:nvSpPr>
        <p:spPr>
          <a:xfrm>
            <a:off x="381000" y="473075"/>
            <a:ext cx="8232775" cy="365125"/>
          </a:xfrm>
        </p:spPr>
        <p:txBody>
          <a:bodyPr/>
          <a:lstStyle/>
          <a:p>
            <a:pPr algn="ctr"/>
            <a:r>
              <a:rPr lang="en-US" sz="2800"/>
              <a:t>To Build Capacity We Need to Do Seven Things</a:t>
            </a:r>
          </a:p>
        </p:txBody>
      </p:sp>
      <p:sp>
        <p:nvSpPr>
          <p:cNvPr id="1036292" name="Rectangle 3"/>
          <p:cNvSpPr>
            <a:spLocks noChangeArrowheads="1"/>
          </p:cNvSpPr>
          <p:nvPr/>
        </p:nvSpPr>
        <p:spPr bwMode="auto">
          <a:xfrm>
            <a:off x="2544763" y="996950"/>
            <a:ext cx="3992562" cy="7143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rgbClr val="FF3300"/>
                </a:solidFill>
                <a:latin typeface="Arial" charset="0"/>
              </a:rPr>
              <a:t>More Effective Impact</a:t>
            </a:r>
          </a:p>
          <a:p>
            <a:pPr algn="ctr" eaLnBrk="0" hangingPunct="0"/>
            <a:r>
              <a:rPr lang="en-US" sz="2000" b="1" i="1">
                <a:solidFill>
                  <a:srgbClr val="FF3300"/>
                </a:solidFill>
                <a:latin typeface="Arial" charset="0"/>
              </a:rPr>
              <a:t>At Greater Scale</a:t>
            </a:r>
            <a:endParaRPr lang="en-US" sz="2000" b="1">
              <a:solidFill>
                <a:srgbClr val="FF3300"/>
              </a:solidFill>
              <a:latin typeface="Arial" charset="0"/>
            </a:endParaRPr>
          </a:p>
        </p:txBody>
      </p:sp>
      <p:sp>
        <p:nvSpPr>
          <p:cNvPr id="1036293" name="Rectangle 4"/>
          <p:cNvSpPr>
            <a:spLocks noChangeArrowheads="1"/>
          </p:cNvSpPr>
          <p:nvPr/>
        </p:nvSpPr>
        <p:spPr bwMode="auto">
          <a:xfrm>
            <a:off x="715963" y="2216150"/>
            <a:ext cx="7929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Effective, Efficient, Scalable Programs</a:t>
            </a:r>
            <a:endParaRPr lang="en-US" sz="2000" b="1">
              <a:solidFill>
                <a:schemeClr val="tx1"/>
              </a:solidFill>
              <a:latin typeface="Arial" charset="0"/>
            </a:endParaRPr>
          </a:p>
        </p:txBody>
      </p:sp>
      <p:sp>
        <p:nvSpPr>
          <p:cNvPr id="1036294" name="AutoShape 5"/>
          <p:cNvSpPr>
            <a:spLocks noChangeArrowheads="1"/>
          </p:cNvSpPr>
          <p:nvPr/>
        </p:nvSpPr>
        <p:spPr bwMode="auto">
          <a:xfrm>
            <a:off x="4318000" y="17653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1036295" name="AutoShape 6"/>
          <p:cNvSpPr>
            <a:spLocks noChangeArrowheads="1"/>
          </p:cNvSpPr>
          <p:nvPr/>
        </p:nvSpPr>
        <p:spPr bwMode="auto">
          <a:xfrm>
            <a:off x="1092200" y="27051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1036296" name="AutoShape 7"/>
          <p:cNvSpPr>
            <a:spLocks noChangeArrowheads="1"/>
          </p:cNvSpPr>
          <p:nvPr/>
        </p:nvSpPr>
        <p:spPr bwMode="auto">
          <a:xfrm>
            <a:off x="2133600" y="26924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1036297" name="AutoShape 8"/>
          <p:cNvSpPr>
            <a:spLocks noChangeArrowheads="1"/>
          </p:cNvSpPr>
          <p:nvPr/>
        </p:nvSpPr>
        <p:spPr bwMode="auto">
          <a:xfrm>
            <a:off x="5422900" y="27432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1036298" name="AutoShape 9"/>
          <p:cNvSpPr>
            <a:spLocks noChangeArrowheads="1"/>
          </p:cNvSpPr>
          <p:nvPr/>
        </p:nvSpPr>
        <p:spPr bwMode="auto">
          <a:xfrm>
            <a:off x="6477000" y="26924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1036299" name="AutoShape 10"/>
          <p:cNvSpPr>
            <a:spLocks noChangeArrowheads="1"/>
          </p:cNvSpPr>
          <p:nvPr/>
        </p:nvSpPr>
        <p:spPr bwMode="auto">
          <a:xfrm>
            <a:off x="7543800" y="27051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1036300" name="Rectangle 11"/>
          <p:cNvSpPr>
            <a:spLocks noChangeArrowheads="1"/>
          </p:cNvSpPr>
          <p:nvPr/>
        </p:nvSpPr>
        <p:spPr bwMode="auto">
          <a:xfrm rot="-5400000">
            <a:off x="334170" y="3955256"/>
            <a:ext cx="1960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Hiring</a:t>
            </a:r>
            <a:endParaRPr lang="en-US" sz="2000" b="1">
              <a:solidFill>
                <a:schemeClr val="tx1"/>
              </a:solidFill>
              <a:latin typeface="Arial" charset="0"/>
            </a:endParaRPr>
          </a:p>
        </p:txBody>
      </p:sp>
      <p:sp>
        <p:nvSpPr>
          <p:cNvPr id="1036301" name="Rectangle 12"/>
          <p:cNvSpPr>
            <a:spLocks noChangeArrowheads="1"/>
          </p:cNvSpPr>
          <p:nvPr/>
        </p:nvSpPr>
        <p:spPr bwMode="auto">
          <a:xfrm rot="-5400000">
            <a:off x="1369220" y="3961606"/>
            <a:ext cx="19478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Training</a:t>
            </a:r>
            <a:endParaRPr lang="en-US" sz="2000" b="1">
              <a:solidFill>
                <a:schemeClr val="tx1"/>
              </a:solidFill>
              <a:latin typeface="Arial" charset="0"/>
            </a:endParaRPr>
          </a:p>
        </p:txBody>
      </p:sp>
      <p:sp>
        <p:nvSpPr>
          <p:cNvPr id="1036302" name="Rectangle 13"/>
          <p:cNvSpPr>
            <a:spLocks noChangeArrowheads="1"/>
          </p:cNvSpPr>
          <p:nvPr/>
        </p:nvSpPr>
        <p:spPr bwMode="auto">
          <a:xfrm rot="-5400000">
            <a:off x="4664870" y="4009231"/>
            <a:ext cx="1935162" cy="409575"/>
          </a:xfrm>
          <a:prstGeom prst="rect">
            <a:avLst/>
          </a:prstGeom>
          <a:solidFill>
            <a:schemeClr val="accent1"/>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Tools</a:t>
            </a:r>
            <a:endParaRPr lang="en-US" sz="2000" b="1">
              <a:solidFill>
                <a:schemeClr val="tx1"/>
              </a:solidFill>
              <a:latin typeface="Arial" charset="0"/>
            </a:endParaRPr>
          </a:p>
        </p:txBody>
      </p:sp>
      <p:sp>
        <p:nvSpPr>
          <p:cNvPr id="1036303" name="Rectangle 14"/>
          <p:cNvSpPr>
            <a:spLocks noChangeArrowheads="1"/>
          </p:cNvSpPr>
          <p:nvPr/>
        </p:nvSpPr>
        <p:spPr bwMode="auto">
          <a:xfrm rot="-5400000">
            <a:off x="5712620" y="3987006"/>
            <a:ext cx="1973262" cy="409575"/>
          </a:xfrm>
          <a:prstGeom prst="rect">
            <a:avLst/>
          </a:prstGeom>
          <a:solidFill>
            <a:schemeClr val="accent1"/>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Processes</a:t>
            </a:r>
            <a:endParaRPr lang="en-US" sz="2000" b="1">
              <a:solidFill>
                <a:schemeClr val="tx1"/>
              </a:solidFill>
              <a:latin typeface="Arial" charset="0"/>
            </a:endParaRPr>
          </a:p>
        </p:txBody>
      </p:sp>
      <p:sp>
        <p:nvSpPr>
          <p:cNvPr id="1036304" name="Rectangle 15"/>
          <p:cNvSpPr>
            <a:spLocks noChangeArrowheads="1"/>
          </p:cNvSpPr>
          <p:nvPr/>
        </p:nvSpPr>
        <p:spPr bwMode="auto">
          <a:xfrm rot="-5400000">
            <a:off x="6792120" y="3987006"/>
            <a:ext cx="1973262" cy="409575"/>
          </a:xfrm>
          <a:prstGeom prst="rect">
            <a:avLst/>
          </a:prstGeom>
          <a:solidFill>
            <a:schemeClr val="accent1"/>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Standards</a:t>
            </a:r>
            <a:endParaRPr lang="en-US" sz="2000" b="1">
              <a:solidFill>
                <a:schemeClr val="tx1"/>
              </a:solidFill>
              <a:latin typeface="Arial" charset="0"/>
            </a:endParaRPr>
          </a:p>
        </p:txBody>
      </p:sp>
      <p:sp>
        <p:nvSpPr>
          <p:cNvPr id="1036305" name="Rectangle 16"/>
          <p:cNvSpPr>
            <a:spLocks noChangeArrowheads="1"/>
          </p:cNvSpPr>
          <p:nvPr/>
        </p:nvSpPr>
        <p:spPr bwMode="auto">
          <a:xfrm>
            <a:off x="677863" y="5721350"/>
            <a:ext cx="7929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Funding Support</a:t>
            </a:r>
            <a:endParaRPr lang="en-US" sz="2000" b="1">
              <a:solidFill>
                <a:schemeClr val="tx1"/>
              </a:solidFill>
              <a:latin typeface="Arial" charset="0"/>
            </a:endParaRPr>
          </a:p>
        </p:txBody>
      </p:sp>
      <p:sp>
        <p:nvSpPr>
          <p:cNvPr id="1036306" name="AutoShape 17"/>
          <p:cNvSpPr>
            <a:spLocks/>
          </p:cNvSpPr>
          <p:nvPr/>
        </p:nvSpPr>
        <p:spPr bwMode="auto">
          <a:xfrm rot="5400000">
            <a:off x="6623050" y="3752850"/>
            <a:ext cx="330200" cy="3136900"/>
          </a:xfrm>
          <a:prstGeom prst="rightBrace">
            <a:avLst>
              <a:gd name="adj1" fmla="val 79167"/>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1036307" name="Text Box 18"/>
          <p:cNvSpPr txBox="1">
            <a:spLocks noChangeArrowheads="1"/>
          </p:cNvSpPr>
          <p:nvPr/>
        </p:nvSpPr>
        <p:spPr bwMode="auto">
          <a:xfrm>
            <a:off x="5867400" y="5440363"/>
            <a:ext cx="1828800" cy="304800"/>
          </a:xfrm>
          <a:prstGeom prst="rect">
            <a:avLst/>
          </a:prstGeom>
          <a:noFill/>
          <a:ln w="12700">
            <a:noFill/>
            <a:miter lim="800000"/>
            <a:headEnd type="none" w="sm" len="sm"/>
            <a:tailEnd type="none" w="sm" len="sm"/>
          </a:ln>
        </p:spPr>
        <p:txBody>
          <a:bodyPr>
            <a:spAutoFit/>
          </a:bodyPr>
          <a:lstStyle/>
          <a:p>
            <a:pPr algn="ctr" eaLnBrk="0" hangingPunct="0"/>
            <a:r>
              <a:rPr lang="en-US" sz="1400" b="1" i="1">
                <a:solidFill>
                  <a:srgbClr val="FF0000"/>
                </a:solidFill>
                <a:latin typeface="Arial" charset="0"/>
              </a:rPr>
              <a:t>Systems Impact</a:t>
            </a:r>
          </a:p>
        </p:txBody>
      </p:sp>
      <p:sp>
        <p:nvSpPr>
          <p:cNvPr id="1036308" name="AutoShape 19"/>
          <p:cNvSpPr>
            <a:spLocks noChangeArrowheads="1"/>
          </p:cNvSpPr>
          <p:nvPr/>
        </p:nvSpPr>
        <p:spPr bwMode="auto">
          <a:xfrm>
            <a:off x="3200400" y="27178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1036309" name="Rectangle 20"/>
          <p:cNvSpPr>
            <a:spLocks noChangeArrowheads="1"/>
          </p:cNvSpPr>
          <p:nvPr/>
        </p:nvSpPr>
        <p:spPr bwMode="auto">
          <a:xfrm rot="-5400000">
            <a:off x="2442370" y="3967956"/>
            <a:ext cx="1960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Partnering</a:t>
            </a:r>
            <a:endParaRPr lang="en-US" sz="2000" b="1">
              <a:solidFill>
                <a:schemeClr val="tx1"/>
              </a:solidFill>
              <a:latin typeface="Arial" charset="0"/>
            </a:endParaRPr>
          </a:p>
        </p:txBody>
      </p:sp>
      <p:sp>
        <p:nvSpPr>
          <p:cNvPr id="1036310" name="AutoShape 21"/>
          <p:cNvSpPr>
            <a:spLocks noChangeArrowheads="1"/>
          </p:cNvSpPr>
          <p:nvPr/>
        </p:nvSpPr>
        <p:spPr bwMode="auto">
          <a:xfrm>
            <a:off x="4343400" y="27432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1036311" name="Rectangle 22"/>
          <p:cNvSpPr>
            <a:spLocks noChangeArrowheads="1"/>
          </p:cNvSpPr>
          <p:nvPr/>
        </p:nvSpPr>
        <p:spPr bwMode="auto">
          <a:xfrm rot="-5400000">
            <a:off x="3585370" y="4006056"/>
            <a:ext cx="19351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Advocacy</a:t>
            </a:r>
            <a:endParaRPr lang="en-US" sz="2000" b="1">
              <a:solidFill>
                <a:schemeClr val="tx1"/>
              </a:solidFill>
              <a:latin typeface="Arial" charset="0"/>
            </a:endParaRPr>
          </a:p>
        </p:txBody>
      </p:sp>
      <p:sp>
        <p:nvSpPr>
          <p:cNvPr id="2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en-US"/>
              <a:t>What’s the model?</a:t>
            </a:r>
          </a:p>
        </p:txBody>
      </p:sp>
      <p:sp>
        <p:nvSpPr>
          <p:cNvPr id="1060867" name="Rectangle 3"/>
          <p:cNvSpPr>
            <a:spLocks noGrp="1" noChangeArrowheads="1"/>
          </p:cNvSpPr>
          <p:nvPr>
            <p:ph type="body" idx="1"/>
          </p:nvPr>
        </p:nvSpPr>
        <p:spPr/>
        <p:txBody>
          <a:bodyPr/>
          <a:lstStyle/>
          <a:p>
            <a:r>
              <a:rPr lang="en-US" sz="2400" dirty="0"/>
              <a:t>Demand = Need / Cost, </a:t>
            </a:r>
          </a:p>
          <a:p>
            <a:r>
              <a:rPr lang="en-US" sz="2400" dirty="0"/>
              <a:t>where Cost &gt; zero </a:t>
            </a:r>
          </a:p>
          <a:p>
            <a:r>
              <a:rPr lang="en-US" sz="2400" dirty="0"/>
              <a:t>and Cost &lt; market value</a:t>
            </a:r>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4294967295"/>
          </p:nvPr>
        </p:nvSpPr>
        <p:spPr>
          <a:xfrm>
            <a:off x="7772400" y="6248400"/>
            <a:ext cx="1219200" cy="476250"/>
          </a:xfrm>
          <a:prstGeom prst="rect">
            <a:avLst/>
          </a:prstGeom>
        </p:spPr>
        <p:txBody>
          <a:bodyPr/>
          <a:lstStyle/>
          <a:p>
            <a:pPr algn="r"/>
            <a:fld id="{4D551723-DE05-4963-ABBF-96F9BF89281D}" type="slidenum">
              <a:rPr lang="en-US"/>
              <a:pPr algn="r"/>
              <a:t>86</a:t>
            </a:fld>
            <a:endParaRPr lang="en-US" dirty="0"/>
          </a:p>
        </p:txBody>
      </p:sp>
      <p:sp>
        <p:nvSpPr>
          <p:cNvPr id="948227" name="Rectangle 4"/>
          <p:cNvSpPr>
            <a:spLocks noGrp="1" noChangeArrowheads="1"/>
          </p:cNvSpPr>
          <p:nvPr>
            <p:ph type="title" idx="4294967295"/>
          </p:nvPr>
        </p:nvSpPr>
        <p:spPr/>
        <p:txBody>
          <a:bodyPr/>
          <a:lstStyle/>
          <a:p>
            <a:r>
              <a:rPr lang="en-US" sz="2800"/>
              <a:t>Nonprofits get by with a fifth (or less) of corp. IT costs</a:t>
            </a:r>
          </a:p>
        </p:txBody>
      </p:sp>
      <p:pic>
        <p:nvPicPr>
          <p:cNvPr id="948228" name="Picture 9"/>
          <p:cNvPicPr>
            <a:picLocks noChangeAspect="1" noChangeArrowheads="1"/>
          </p:cNvPicPr>
          <p:nvPr/>
        </p:nvPicPr>
        <p:blipFill>
          <a:blip r:embed="rId3" cstate="print"/>
          <a:srcRect/>
          <a:stretch>
            <a:fillRect/>
          </a:stretch>
        </p:blipFill>
        <p:spPr bwMode="auto">
          <a:xfrm>
            <a:off x="1187624" y="1334913"/>
            <a:ext cx="7194550" cy="5478463"/>
          </a:xfrm>
          <a:prstGeom prst="rect">
            <a:avLst/>
          </a:prstGeom>
          <a:noFill/>
          <a:ln w="9525" algn="ctr">
            <a:noFill/>
            <a:miter lim="800000"/>
            <a:headEnd/>
            <a:tailEnd/>
          </a:ln>
        </p:spPr>
      </p:pic>
      <p:sp>
        <p:nvSpPr>
          <p:cNvPr id="948229" name="AutoShape 10"/>
          <p:cNvSpPr>
            <a:spLocks/>
          </p:cNvSpPr>
          <p:nvPr/>
        </p:nvSpPr>
        <p:spPr bwMode="auto">
          <a:xfrm>
            <a:off x="4464224" y="5068713"/>
            <a:ext cx="152400" cy="381000"/>
          </a:xfrm>
          <a:prstGeom prst="leftBrace">
            <a:avLst>
              <a:gd name="adj1" fmla="val 20833"/>
              <a:gd name="adj2" fmla="val 50000"/>
            </a:avLst>
          </a:prstGeom>
          <a:noFill/>
          <a:ln w="41275">
            <a:solidFill>
              <a:srgbClr val="FF0000"/>
            </a:solidFill>
            <a:round/>
            <a:headEnd/>
            <a:tailEnd/>
          </a:ln>
        </p:spPr>
        <p:txBody>
          <a:bodyPr wrap="none" anchor="ctr"/>
          <a:lstStyle/>
          <a:p>
            <a:pPr algn="ctr"/>
            <a:endParaRPr lang="en-US">
              <a:solidFill>
                <a:srgbClr val="FF3300"/>
              </a:solidFill>
            </a:endParaRPr>
          </a:p>
        </p:txBody>
      </p:sp>
      <p:sp>
        <p:nvSpPr>
          <p:cNvPr id="948230" name="AutoShape 11"/>
          <p:cNvSpPr>
            <a:spLocks/>
          </p:cNvSpPr>
          <p:nvPr/>
        </p:nvSpPr>
        <p:spPr bwMode="auto">
          <a:xfrm>
            <a:off x="6369224" y="2630313"/>
            <a:ext cx="304800" cy="2286000"/>
          </a:xfrm>
          <a:prstGeom prst="leftBrace">
            <a:avLst>
              <a:gd name="adj1" fmla="val 62500"/>
              <a:gd name="adj2" fmla="val 50000"/>
            </a:avLst>
          </a:prstGeom>
          <a:noFill/>
          <a:ln w="41275">
            <a:solidFill>
              <a:srgbClr val="FF0000"/>
            </a:solidFill>
            <a:round/>
            <a:headEnd/>
            <a:tailEnd/>
          </a:ln>
        </p:spPr>
        <p:txBody>
          <a:bodyPr wrap="none" anchor="ctr"/>
          <a:lstStyle/>
          <a:p>
            <a:pPr algn="ctr"/>
            <a:endParaRPr lang="en-US">
              <a:solidFill>
                <a:srgbClr val="FF3300"/>
              </a:solidFill>
            </a:endParaRPr>
          </a:p>
        </p:txBody>
      </p:sp>
      <p:sp>
        <p:nvSpPr>
          <p:cNvPr id="948231" name="Text Box 12"/>
          <p:cNvSpPr txBox="1">
            <a:spLocks noChangeArrowheads="1"/>
          </p:cNvSpPr>
          <p:nvPr/>
        </p:nvSpPr>
        <p:spPr bwMode="auto">
          <a:xfrm>
            <a:off x="5607224" y="3544713"/>
            <a:ext cx="523875" cy="457200"/>
          </a:xfrm>
          <a:prstGeom prst="rect">
            <a:avLst/>
          </a:prstGeom>
          <a:noFill/>
          <a:ln w="9525" algn="ctr">
            <a:noFill/>
            <a:miter lim="800000"/>
            <a:headEnd/>
            <a:tailEnd/>
          </a:ln>
        </p:spPr>
        <p:txBody>
          <a:bodyPr wrap="none">
            <a:spAutoFit/>
          </a:bodyPr>
          <a:lstStyle/>
          <a:p>
            <a:r>
              <a:rPr lang="en-US" sz="2400" b="1">
                <a:solidFill>
                  <a:srgbClr val="FF3300"/>
                </a:solidFill>
              </a:rPr>
              <a:t>5x</a:t>
            </a:r>
          </a:p>
        </p:txBody>
      </p:sp>
      <p:sp>
        <p:nvSpPr>
          <p:cNvPr id="948232" name="Text Box 13"/>
          <p:cNvSpPr txBox="1">
            <a:spLocks noChangeArrowheads="1"/>
          </p:cNvSpPr>
          <p:nvPr/>
        </p:nvSpPr>
        <p:spPr bwMode="auto">
          <a:xfrm>
            <a:off x="3930824" y="4992513"/>
            <a:ext cx="523875" cy="457200"/>
          </a:xfrm>
          <a:prstGeom prst="rect">
            <a:avLst/>
          </a:prstGeom>
          <a:noFill/>
          <a:ln w="9525" algn="ctr">
            <a:noFill/>
            <a:miter lim="800000"/>
            <a:headEnd/>
            <a:tailEnd/>
          </a:ln>
        </p:spPr>
        <p:txBody>
          <a:bodyPr wrap="none">
            <a:spAutoFit/>
          </a:bodyPr>
          <a:lstStyle/>
          <a:p>
            <a:r>
              <a:rPr lang="en-US" sz="2400" b="1">
                <a:solidFill>
                  <a:srgbClr val="FF3300"/>
                </a:solidFill>
              </a:rPr>
              <a:t>4x</a:t>
            </a:r>
          </a:p>
        </p:txBody>
      </p:sp>
      <p:sp>
        <p:nvSpPr>
          <p:cNvPr id="948233" name="AutoShape 14"/>
          <p:cNvSpPr>
            <a:spLocks/>
          </p:cNvSpPr>
          <p:nvPr/>
        </p:nvSpPr>
        <p:spPr bwMode="auto">
          <a:xfrm>
            <a:off x="7817024" y="2630313"/>
            <a:ext cx="304800" cy="2743200"/>
          </a:xfrm>
          <a:prstGeom prst="leftBrace">
            <a:avLst>
              <a:gd name="adj1" fmla="val 75000"/>
              <a:gd name="adj2" fmla="val 50000"/>
            </a:avLst>
          </a:prstGeom>
          <a:noFill/>
          <a:ln w="41275">
            <a:solidFill>
              <a:srgbClr val="FF0000"/>
            </a:solidFill>
            <a:round/>
            <a:headEnd/>
            <a:tailEnd/>
          </a:ln>
        </p:spPr>
        <p:txBody>
          <a:bodyPr wrap="none" anchor="ctr"/>
          <a:lstStyle/>
          <a:p>
            <a:pPr algn="ctr"/>
            <a:endParaRPr lang="en-US">
              <a:solidFill>
                <a:srgbClr val="FF3300"/>
              </a:solidFill>
            </a:endParaRPr>
          </a:p>
        </p:txBody>
      </p:sp>
      <p:sp>
        <p:nvSpPr>
          <p:cNvPr id="948234" name="Text Box 15"/>
          <p:cNvSpPr txBox="1">
            <a:spLocks noChangeArrowheads="1"/>
          </p:cNvSpPr>
          <p:nvPr/>
        </p:nvSpPr>
        <p:spPr bwMode="auto">
          <a:xfrm>
            <a:off x="8426624" y="3697113"/>
            <a:ext cx="693738" cy="457200"/>
          </a:xfrm>
          <a:prstGeom prst="rect">
            <a:avLst/>
          </a:prstGeom>
          <a:noFill/>
          <a:ln w="9525" algn="ctr">
            <a:noFill/>
            <a:miter lim="800000"/>
            <a:headEnd/>
            <a:tailEnd/>
          </a:ln>
        </p:spPr>
        <p:txBody>
          <a:bodyPr wrap="none">
            <a:spAutoFit/>
          </a:bodyPr>
          <a:lstStyle/>
          <a:p>
            <a:r>
              <a:rPr lang="en-US" sz="2400" b="1">
                <a:solidFill>
                  <a:srgbClr val="FF3300"/>
                </a:solidFill>
              </a:rPr>
              <a:t>18x</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1" name="Rectangle 2"/>
          <p:cNvSpPr>
            <a:spLocks noGrp="1" noChangeArrowheads="1"/>
          </p:cNvSpPr>
          <p:nvPr>
            <p:ph type="title" idx="4294967295"/>
          </p:nvPr>
        </p:nvSpPr>
        <p:spPr/>
        <p:txBody>
          <a:bodyPr/>
          <a:lstStyle/>
          <a:p>
            <a:r>
              <a:rPr lang="en-US"/>
              <a:t> Key Conclusion	</a:t>
            </a:r>
          </a:p>
        </p:txBody>
      </p:sp>
      <p:sp>
        <p:nvSpPr>
          <p:cNvPr id="990212" name="Rectangle 3"/>
          <p:cNvSpPr>
            <a:spLocks noGrp="1" noChangeArrowheads="1"/>
          </p:cNvSpPr>
          <p:nvPr>
            <p:ph type="body" idx="4294967295"/>
          </p:nvPr>
        </p:nvSpPr>
        <p:spPr/>
        <p:txBody>
          <a:bodyPr/>
          <a:lstStyle/>
          <a:p>
            <a:pPr>
              <a:buFontTx/>
              <a:buNone/>
            </a:pPr>
            <a:r>
              <a:rPr lang="en-US" dirty="0"/>
              <a:t>	</a:t>
            </a:r>
          </a:p>
          <a:p>
            <a:pPr>
              <a:buFontTx/>
              <a:buNone/>
            </a:pPr>
            <a:r>
              <a:rPr lang="en-US" dirty="0"/>
              <a:t>	</a:t>
            </a:r>
          </a:p>
          <a:p>
            <a:pPr>
              <a:buFontTx/>
              <a:buNone/>
            </a:pPr>
            <a:r>
              <a:rPr lang="en-US" dirty="0"/>
              <a:t>	</a:t>
            </a:r>
            <a:r>
              <a:rPr lang="en-US" sz="2400" dirty="0"/>
              <a:t>Even if nonprofits tripled IT spending, they would still be playing catch-up for just keeping the lights on.</a:t>
            </a:r>
          </a:p>
          <a:p>
            <a:endParaRPr lang="en-US" dirty="0"/>
          </a:p>
        </p:txBody>
      </p:sp>
      <p:sp>
        <p:nvSpPr>
          <p:cNvPr id="6"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3" name="Rectangle 3"/>
          <p:cNvSpPr>
            <a:spLocks noGrp="1" noChangeArrowheads="1"/>
          </p:cNvSpPr>
          <p:nvPr>
            <p:ph type="body" idx="1"/>
          </p:nvPr>
        </p:nvSpPr>
        <p:spPr>
          <a:xfrm>
            <a:off x="899592" y="1628800"/>
            <a:ext cx="8015808" cy="4391000"/>
          </a:xfrm>
        </p:spPr>
        <p:txBody>
          <a:bodyPr/>
          <a:lstStyle/>
          <a:p>
            <a:pPr>
              <a:buFontTx/>
              <a:buNone/>
            </a:pPr>
            <a:r>
              <a:rPr lang="en-US" sz="2400" dirty="0"/>
              <a:t>IF</a:t>
            </a:r>
          </a:p>
          <a:p>
            <a:r>
              <a:rPr lang="en-US" sz="2400" dirty="0"/>
              <a:t>57% of ERP projects don't realize their ROI </a:t>
            </a:r>
            <a:r>
              <a:rPr lang="en-US" sz="3200" i="1" dirty="0"/>
              <a:t>(Nucleus Research) </a:t>
            </a:r>
          </a:p>
          <a:p>
            <a:r>
              <a:rPr lang="en-US" sz="2400" dirty="0"/>
              <a:t>66% IT projects fail </a:t>
            </a:r>
            <a:r>
              <a:rPr lang="en-US" sz="3200" i="1" dirty="0"/>
              <a:t>(Standish Chaos DB)</a:t>
            </a:r>
            <a:r>
              <a:rPr lang="en-US" sz="2400" dirty="0"/>
              <a:t> </a:t>
            </a:r>
          </a:p>
          <a:p>
            <a:r>
              <a:rPr lang="en-US" sz="2400" dirty="0"/>
              <a:t>NGOs spend a 20th what corporations do </a:t>
            </a:r>
            <a:r>
              <a:rPr lang="en-US" sz="3200" i="1" dirty="0"/>
              <a:t>(Tuck survey)</a:t>
            </a:r>
          </a:p>
          <a:p>
            <a:r>
              <a:rPr lang="en-US" sz="2400" dirty="0"/>
              <a:t>And we are spending donors’ dollars</a:t>
            </a:r>
          </a:p>
          <a:p>
            <a:pPr>
              <a:buFontTx/>
              <a:buNone/>
            </a:pPr>
            <a:r>
              <a:rPr lang="en-US" sz="2400" dirty="0"/>
              <a:t>THEN </a:t>
            </a:r>
          </a:p>
          <a:p>
            <a:r>
              <a:rPr lang="en-US" sz="2400" dirty="0"/>
              <a:t>We must find a better way... </a:t>
            </a:r>
          </a:p>
        </p:txBody>
      </p:sp>
      <p:sp>
        <p:nvSpPr>
          <p:cNvPr id="988164" name="Rectangle 4"/>
          <p:cNvSpPr>
            <a:spLocks noGrp="1" noChangeArrowheads="1"/>
          </p:cNvSpPr>
          <p:nvPr>
            <p:ph type="title"/>
          </p:nvPr>
        </p:nvSpPr>
        <p:spPr/>
        <p:txBody>
          <a:bodyPr/>
          <a:lstStyle/>
          <a:p>
            <a:r>
              <a:rPr lang="en-US"/>
              <a:t>Non Profit IT Departments Can’t Play the Odds</a:t>
            </a:r>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title"/>
          </p:nvPr>
        </p:nvSpPr>
        <p:spPr/>
        <p:txBody>
          <a:bodyPr/>
          <a:lstStyle/>
          <a:p>
            <a:r>
              <a:rPr lang="en-US"/>
              <a:t>Consider Mercy Corps	</a:t>
            </a:r>
          </a:p>
        </p:txBody>
      </p:sp>
      <p:sp>
        <p:nvSpPr>
          <p:cNvPr id="1029123" name="Rectangle 3"/>
          <p:cNvSpPr>
            <a:spLocks noGrp="1" noChangeArrowheads="1"/>
          </p:cNvSpPr>
          <p:nvPr>
            <p:ph type="body" idx="1"/>
          </p:nvPr>
        </p:nvSpPr>
        <p:spPr>
          <a:xfrm>
            <a:off x="251520" y="1628800"/>
            <a:ext cx="8610600" cy="4547592"/>
          </a:xfrm>
        </p:spPr>
        <p:txBody>
          <a:bodyPr/>
          <a:lstStyle/>
          <a:p>
            <a:pPr>
              <a:lnSpc>
                <a:spcPct val="90000"/>
              </a:lnSpc>
              <a:buFontTx/>
              <a:buNone/>
            </a:pPr>
            <a:r>
              <a:rPr lang="en-US" altLang="ja-JP" sz="2400" dirty="0">
                <a:ea typeface="ＭＳ Ｐゴシック" pitchFamily="-108" charset="-128"/>
              </a:rPr>
              <a:t>	“Many of Mercy Corps’ field offices are located in austere environments with limited local IT support.  In order to improve shared services within these offices, we adopted a server appliance strategy with two stretch goals: 100% reliability and 0% administration.”</a:t>
            </a:r>
          </a:p>
          <a:p>
            <a:pPr>
              <a:lnSpc>
                <a:spcPct val="90000"/>
              </a:lnSpc>
              <a:buFontTx/>
              <a:buNone/>
            </a:pPr>
            <a:r>
              <a:rPr lang="en-US" altLang="ja-JP" sz="2400" dirty="0">
                <a:solidFill>
                  <a:srgbClr val="0000FF"/>
                </a:solidFill>
                <a:ea typeface="ＭＳ Ｐゴシック" pitchFamily="-108" charset="-128"/>
              </a:rPr>
              <a:t>	That’s zero% administration!</a:t>
            </a:r>
          </a:p>
          <a:p>
            <a:pPr>
              <a:lnSpc>
                <a:spcPct val="90000"/>
              </a:lnSpc>
              <a:buFontTx/>
              <a:buNone/>
            </a:pPr>
            <a:endParaRPr lang="en-US" altLang="ja-JP" sz="2400" dirty="0">
              <a:solidFill>
                <a:srgbClr val="0000FF"/>
              </a:solidFill>
              <a:ea typeface="ＭＳ Ｐゴシック" pitchFamily="-108" charset="-128"/>
            </a:endParaRPr>
          </a:p>
          <a:p>
            <a:pPr>
              <a:lnSpc>
                <a:spcPct val="90000"/>
              </a:lnSpc>
              <a:buFontTx/>
              <a:buNone/>
            </a:pPr>
            <a:r>
              <a:rPr lang="en-US" altLang="ja-JP" sz="2400" dirty="0">
                <a:ea typeface="ＭＳ Ｐゴシック" pitchFamily="-108" charset="-128"/>
              </a:rPr>
              <a:t>	They also follow the 80/5 Rule for network hardware: “80% of the functionality at 5% of the cost”</a:t>
            </a:r>
          </a:p>
          <a:p>
            <a:pPr marL="465138" lvl="1" indent="-7938">
              <a:lnSpc>
                <a:spcPct val="90000"/>
              </a:lnSpc>
              <a:buFontTx/>
              <a:buNone/>
            </a:pPr>
            <a:endParaRPr lang="en-US" altLang="ja-JP" sz="2400" dirty="0">
              <a:solidFill>
                <a:srgbClr val="0000FF"/>
              </a:solidFill>
              <a:ea typeface="ＭＳ Ｐゴシック" pitchFamily="-108" charset="-128"/>
            </a:endParaRPr>
          </a:p>
          <a:p>
            <a:pPr marL="465138" lvl="1" indent="-7938">
              <a:lnSpc>
                <a:spcPct val="90000"/>
              </a:lnSpc>
              <a:buFontTx/>
              <a:buNone/>
            </a:pPr>
            <a:r>
              <a:rPr lang="en-US" altLang="ja-JP" sz="2400" dirty="0">
                <a:solidFill>
                  <a:srgbClr val="0000FF"/>
                </a:solidFill>
                <a:ea typeface="ＭＳ Ｐゴシック" pitchFamily="-108" charset="-128"/>
              </a:rPr>
              <a:t>Note the order of magnitude here: that’s 95% less for a “good enough” 80% solution. </a:t>
            </a:r>
            <a:endParaRPr lang="en-US" sz="2400" dirty="0">
              <a:solidFill>
                <a:srgbClr val="0000FF"/>
              </a:solidFill>
            </a:endParaRPr>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descr="Cypress Structure, Oct 17, 1989"/>
          <p:cNvPicPr>
            <a:picLocks noChangeAspect="1" noChangeArrowheads="1"/>
          </p:cNvPicPr>
          <p:nvPr/>
        </p:nvPicPr>
        <p:blipFill>
          <a:blip r:embed="rId3" cstate="print"/>
          <a:srcRect/>
          <a:stretch>
            <a:fillRect/>
          </a:stretch>
        </p:blipFill>
        <p:spPr bwMode="auto">
          <a:xfrm>
            <a:off x="0" y="2295524"/>
            <a:ext cx="5953125" cy="4562476"/>
          </a:xfrm>
          <a:prstGeom prst="rect">
            <a:avLst/>
          </a:prstGeom>
          <a:noFill/>
        </p:spPr>
      </p:pic>
      <p:pic>
        <p:nvPicPr>
          <p:cNvPr id="143362" name="Picture 2" descr="Bay Bridge, 1989"/>
          <p:cNvPicPr>
            <a:picLocks noChangeAspect="1" noChangeArrowheads="1"/>
          </p:cNvPicPr>
          <p:nvPr/>
        </p:nvPicPr>
        <p:blipFill>
          <a:blip r:embed="rId4" cstate="print"/>
          <a:srcRect/>
          <a:stretch>
            <a:fillRect/>
          </a:stretch>
        </p:blipFill>
        <p:spPr bwMode="auto">
          <a:xfrm>
            <a:off x="3619500" y="0"/>
            <a:ext cx="5524500" cy="3743325"/>
          </a:xfrm>
          <a:prstGeom prst="rect">
            <a:avLst/>
          </a:prstGeom>
          <a:noFill/>
        </p:spPr>
      </p:pic>
      <p:sp>
        <p:nvSpPr>
          <p:cNvPr id="5" name="TextBox 4"/>
          <p:cNvSpPr txBox="1"/>
          <p:nvPr/>
        </p:nvSpPr>
        <p:spPr>
          <a:xfrm>
            <a:off x="6012160" y="4069521"/>
            <a:ext cx="3090911" cy="1015663"/>
          </a:xfrm>
          <a:prstGeom prst="rect">
            <a:avLst/>
          </a:prstGeom>
          <a:noFill/>
        </p:spPr>
        <p:txBody>
          <a:bodyPr wrap="none" rtlCol="0">
            <a:spAutoFit/>
          </a:bodyPr>
          <a:lstStyle/>
          <a:p>
            <a:r>
              <a:rPr lang="en-US" sz="2000" b="1" dirty="0" smtClean="0"/>
              <a:t>October 17, 1989 </a:t>
            </a:r>
          </a:p>
          <a:p>
            <a:r>
              <a:rPr lang="en-US" sz="2000" b="1" dirty="0" smtClean="0"/>
              <a:t>San Francisco, 5:04 pm</a:t>
            </a:r>
          </a:p>
          <a:p>
            <a:r>
              <a:rPr lang="en-US" sz="2000" b="1" dirty="0" smtClean="0"/>
              <a:t>Loma </a:t>
            </a:r>
            <a:r>
              <a:rPr lang="en-US" sz="2000" b="1" dirty="0" err="1" smtClean="0"/>
              <a:t>Prieta</a:t>
            </a:r>
            <a:r>
              <a:rPr lang="en-US" sz="2000" b="1" dirty="0" smtClean="0"/>
              <a:t> earthquake</a:t>
            </a:r>
            <a:endParaRPr lang="en-US" sz="2000" b="1" dirty="0"/>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p:txBody>
          <a:bodyPr/>
          <a:lstStyle/>
          <a:p>
            <a:r>
              <a:rPr lang="en-US"/>
              <a:t>What else is possible for nonprofits?</a:t>
            </a:r>
          </a:p>
        </p:txBody>
      </p:sp>
      <p:sp>
        <p:nvSpPr>
          <p:cNvPr id="1007619" name="Rectangle 3"/>
          <p:cNvSpPr>
            <a:spLocks noGrp="1" noChangeArrowheads="1"/>
          </p:cNvSpPr>
          <p:nvPr>
            <p:ph type="body" idx="1"/>
          </p:nvPr>
        </p:nvSpPr>
        <p:spPr/>
        <p:txBody>
          <a:bodyPr/>
          <a:lstStyle/>
          <a:p>
            <a:r>
              <a:rPr lang="en-US" sz="2800" dirty="0"/>
              <a:t>Collaborate or Perish</a:t>
            </a:r>
          </a:p>
          <a:p>
            <a:pPr lvl="1"/>
            <a:r>
              <a:rPr lang="en-US" sz="2400" dirty="0"/>
              <a:t>Shared consulting/support</a:t>
            </a:r>
          </a:p>
          <a:p>
            <a:pPr lvl="1"/>
            <a:r>
              <a:rPr lang="en-US" sz="2400" dirty="0"/>
              <a:t>Shared web/file server hosting &amp; backup</a:t>
            </a:r>
          </a:p>
          <a:p>
            <a:pPr lvl="1"/>
            <a:r>
              <a:rPr lang="en-US" sz="2400" dirty="0"/>
              <a:t>Shared fundraising systems guru</a:t>
            </a:r>
          </a:p>
          <a:p>
            <a:pPr lvl="1"/>
            <a:r>
              <a:rPr lang="en-US" sz="2400" dirty="0"/>
              <a:t>Shared technology procurement</a:t>
            </a:r>
          </a:p>
          <a:p>
            <a:pPr lvl="1"/>
            <a:r>
              <a:rPr lang="en-US" sz="2400" dirty="0"/>
              <a:t>Shared technology training</a:t>
            </a:r>
          </a:p>
          <a:p>
            <a:pPr lvl="1"/>
            <a:endParaRPr lang="en-US" sz="2400" dirty="0"/>
          </a:p>
          <a:p>
            <a:pPr lvl="1">
              <a:buFontTx/>
              <a:buNone/>
            </a:pPr>
            <a:r>
              <a:rPr lang="en-US" sz="2400" i="1" dirty="0"/>
              <a:t>The operative word here is </a:t>
            </a:r>
            <a:r>
              <a:rPr lang="en-US" sz="2400" i="1" dirty="0">
                <a:solidFill>
                  <a:srgbClr val="FF3300"/>
                </a:solidFill>
              </a:rPr>
              <a:t>Shared</a:t>
            </a:r>
          </a:p>
          <a:p>
            <a:pPr lvl="1"/>
            <a:endParaRPr lang="en-US" sz="2400" dirty="0"/>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p:txBody>
          <a:bodyPr/>
          <a:lstStyle/>
          <a:p>
            <a:r>
              <a:rPr lang="en-US"/>
              <a:t>Emerging Countries as a Leading Indicator</a:t>
            </a:r>
          </a:p>
        </p:txBody>
      </p:sp>
      <p:sp>
        <p:nvSpPr>
          <p:cNvPr id="1038339" name="Rectangle 3"/>
          <p:cNvSpPr>
            <a:spLocks noGrp="1" noChangeArrowheads="1"/>
          </p:cNvSpPr>
          <p:nvPr>
            <p:ph type="body" idx="1"/>
          </p:nvPr>
        </p:nvSpPr>
        <p:spPr/>
        <p:txBody>
          <a:bodyPr/>
          <a:lstStyle/>
          <a:p>
            <a:pPr>
              <a:buFont typeface="Wingdings" pitchFamily="2" charset="2"/>
              <a:buChar char="Ø"/>
            </a:pPr>
            <a:r>
              <a:rPr lang="en-US" sz="2400" dirty="0"/>
              <a:t>Some of the technologies being developed </a:t>
            </a:r>
            <a:r>
              <a:rPr lang="en-US" sz="2400" i="1" dirty="0"/>
              <a:t>in</a:t>
            </a:r>
            <a:r>
              <a:rPr lang="en-US" sz="2400" dirty="0"/>
              <a:t> and for developing countries may be a leading indicator of technology opportunities and trends in developed countries.  --Jackie </a:t>
            </a:r>
            <a:r>
              <a:rPr lang="en-US" sz="2400" dirty="0" err="1"/>
              <a:t>Fenn</a:t>
            </a:r>
            <a:endParaRPr lang="en-US" sz="2400" dirty="0"/>
          </a:p>
          <a:p>
            <a:pPr>
              <a:buFont typeface="Wingdings" pitchFamily="2" charset="2"/>
              <a:buChar char="Ø"/>
            </a:pPr>
            <a:r>
              <a:rPr lang="en-US" sz="2400" dirty="0"/>
              <a:t>The “weak signals” for good enough technology may come from the countries that have the greatest need for low-cost, pragmatic solutions</a:t>
            </a:r>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Wisdom from Japan</a:t>
            </a:r>
            <a:endParaRPr lang="en-US" dirty="0"/>
          </a:p>
        </p:txBody>
      </p:sp>
      <p:sp>
        <p:nvSpPr>
          <p:cNvPr id="4" name="Content Placeholder 3"/>
          <p:cNvSpPr>
            <a:spLocks noGrp="1"/>
          </p:cNvSpPr>
          <p:nvPr>
            <p:ph idx="1"/>
          </p:nvPr>
        </p:nvSpPr>
        <p:spPr/>
        <p:txBody>
          <a:bodyPr/>
          <a:lstStyle/>
          <a:p>
            <a:r>
              <a:rPr lang="en-US" sz="2400" dirty="0" smtClean="0"/>
              <a:t>	A barber in north Japan “was giving free haircuts on Thursday with scissors and a razor borrowed from a friend in a nearby town. </a:t>
            </a:r>
          </a:p>
          <a:p>
            <a:r>
              <a:rPr lang="en-US" sz="2400" dirty="0" smtClean="0">
                <a:solidFill>
                  <a:srgbClr val="FF0000"/>
                </a:solidFill>
              </a:rPr>
              <a:t>	</a:t>
            </a:r>
            <a:r>
              <a:rPr lang="en-US" sz="4000" dirty="0" smtClean="0">
                <a:solidFill>
                  <a:schemeClr val="accent6">
                    <a:lumMod val="50000"/>
                  </a:schemeClr>
                </a:solidFill>
              </a:rPr>
              <a:t>‘We have to support each other,’ he said, ‘and this is what I know how to do.”</a:t>
            </a:r>
            <a:endParaRPr lang="en-US" sz="2400" dirty="0" smtClean="0">
              <a:solidFill>
                <a:schemeClr val="accent6">
                  <a:lumMod val="50000"/>
                </a:schemeClr>
              </a:solidFill>
            </a:endParaRPr>
          </a:p>
          <a:p>
            <a:r>
              <a:rPr lang="en-US" sz="2400" i="1" dirty="0" smtClean="0"/>
              <a:t>	                        </a:t>
            </a:r>
            <a:r>
              <a:rPr lang="en-US" sz="1800" i="1" dirty="0" smtClean="0"/>
              <a:t>–International Herald Tribune,  27 March</a:t>
            </a:r>
            <a:endParaRPr lang="en-US" sz="2400" i="1" dirty="0"/>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4294967295"/>
          </p:nvPr>
        </p:nvSpPr>
        <p:spPr>
          <a:xfrm>
            <a:off x="7772400" y="6248400"/>
            <a:ext cx="1219200" cy="476250"/>
          </a:xfrm>
          <a:prstGeom prst="rect">
            <a:avLst/>
          </a:prstGeom>
        </p:spPr>
        <p:txBody>
          <a:bodyPr/>
          <a:lstStyle/>
          <a:p>
            <a:pPr algn="r"/>
            <a:fld id="{5641A2AA-B7C6-4D7A-8F2F-DBD2C2A711D2}" type="slidenum">
              <a:rPr lang="en-US"/>
              <a:pPr algn="r"/>
              <a:t>93</a:t>
            </a:fld>
            <a:endParaRPr lang="en-US" dirty="0"/>
          </a:p>
        </p:txBody>
      </p:sp>
      <p:sp>
        <p:nvSpPr>
          <p:cNvPr id="636932" name="Rectangle 4"/>
          <p:cNvSpPr>
            <a:spLocks noGrp="1" noChangeArrowheads="1"/>
          </p:cNvSpPr>
          <p:nvPr>
            <p:ph type="title"/>
          </p:nvPr>
        </p:nvSpPr>
        <p:spPr/>
        <p:txBody>
          <a:bodyPr/>
          <a:lstStyle/>
          <a:p>
            <a:r>
              <a:rPr lang="en-US"/>
              <a:t> Advice from a Hockey Legend</a:t>
            </a:r>
          </a:p>
        </p:txBody>
      </p:sp>
      <p:pic>
        <p:nvPicPr>
          <p:cNvPr id="636934" name="Picture 6" descr="300px-waynegretzky_oilers"/>
          <p:cNvPicPr>
            <a:picLocks noChangeAspect="1" noChangeArrowheads="1"/>
          </p:cNvPicPr>
          <p:nvPr/>
        </p:nvPicPr>
        <p:blipFill>
          <a:blip r:embed="rId3" cstate="print"/>
          <a:srcRect/>
          <a:stretch>
            <a:fillRect/>
          </a:stretch>
        </p:blipFill>
        <p:spPr bwMode="auto">
          <a:xfrm>
            <a:off x="3143250" y="1595983"/>
            <a:ext cx="2857500" cy="3705225"/>
          </a:xfrm>
          <a:prstGeom prst="rect">
            <a:avLst/>
          </a:prstGeom>
          <a:noFill/>
        </p:spPr>
      </p:pic>
      <p:sp>
        <p:nvSpPr>
          <p:cNvPr id="636935" name="Text Box 7"/>
          <p:cNvSpPr txBox="1">
            <a:spLocks noChangeArrowheads="1"/>
          </p:cNvSpPr>
          <p:nvPr/>
        </p:nvSpPr>
        <p:spPr bwMode="auto">
          <a:xfrm>
            <a:off x="228600" y="5475312"/>
            <a:ext cx="8926513" cy="762000"/>
          </a:xfrm>
          <a:prstGeom prst="rect">
            <a:avLst/>
          </a:prstGeom>
          <a:noFill/>
          <a:ln w="9525" algn="ctr">
            <a:noFill/>
            <a:miter lim="800000"/>
            <a:headEnd/>
            <a:tailEnd/>
          </a:ln>
          <a:effectLst/>
        </p:spPr>
        <p:txBody>
          <a:bodyPr wrap="none">
            <a:spAutoFit/>
          </a:bodyPr>
          <a:lstStyle/>
          <a:p>
            <a:r>
              <a:rPr lang="en-US" sz="2400">
                <a:solidFill>
                  <a:schemeClr val="tx1"/>
                </a:solidFill>
              </a:rPr>
              <a:t>“I skate to where the puck is going to be, not where it has been.” </a:t>
            </a:r>
          </a:p>
          <a:p>
            <a:r>
              <a:rPr lang="en-US" sz="2000" i="1">
                <a:solidFill>
                  <a:schemeClr val="tx1"/>
                </a:solidFill>
              </a:rPr>
              <a:t>--Wayne Gretzky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7772400" y="6248400"/>
            <a:ext cx="1219200" cy="476250"/>
          </a:xfrm>
          <a:prstGeom prst="rect">
            <a:avLst/>
          </a:prstGeom>
        </p:spPr>
        <p:txBody>
          <a:bodyPr/>
          <a:lstStyle/>
          <a:p>
            <a:fld id="{8718C664-46B8-4600-ABF2-CCC62A958956}" type="slidenum">
              <a:rPr lang="en-US"/>
              <a:pPr/>
              <a:t>94</a:t>
            </a:fld>
            <a:endParaRPr lang="en-US"/>
          </a:p>
        </p:txBody>
      </p:sp>
      <p:sp>
        <p:nvSpPr>
          <p:cNvPr id="645122" name="Rectangle 2"/>
          <p:cNvSpPr>
            <a:spLocks noGrp="1" noChangeArrowheads="1"/>
          </p:cNvSpPr>
          <p:nvPr>
            <p:ph type="title"/>
          </p:nvPr>
        </p:nvSpPr>
        <p:spPr>
          <a:xfrm>
            <a:off x="1828800" y="260648"/>
            <a:ext cx="6858000" cy="1143000"/>
          </a:xfrm>
        </p:spPr>
        <p:txBody>
          <a:bodyPr/>
          <a:lstStyle/>
          <a:p>
            <a:pPr algn="ctr"/>
            <a:r>
              <a:rPr lang="en-US" sz="3200" dirty="0"/>
              <a:t>A Leading Indicator</a:t>
            </a:r>
          </a:p>
        </p:txBody>
      </p:sp>
      <p:pic>
        <p:nvPicPr>
          <p:cNvPr id="645124" name="Picture 4"/>
          <p:cNvPicPr>
            <a:picLocks noChangeAspect="1" noChangeArrowheads="1"/>
          </p:cNvPicPr>
          <p:nvPr/>
        </p:nvPicPr>
        <p:blipFill>
          <a:blip r:embed="rId3" cstate="print"/>
          <a:srcRect/>
          <a:stretch>
            <a:fillRect/>
          </a:stretch>
        </p:blipFill>
        <p:spPr bwMode="auto">
          <a:xfrm>
            <a:off x="1480889" y="1361901"/>
            <a:ext cx="7267575" cy="5451475"/>
          </a:xfrm>
          <a:prstGeom prst="rect">
            <a:avLst/>
          </a:prstGeom>
          <a:noFill/>
          <a:ln w="9525" algn="ctr">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xfrm>
            <a:off x="5791200" y="6229350"/>
            <a:ext cx="2895600" cy="476250"/>
          </a:xfrm>
          <a:prstGeom prst="rect">
            <a:avLst/>
          </a:prstGeom>
          <a:noFill/>
        </p:spPr>
        <p:txBody>
          <a:bodyPr/>
          <a:lstStyle/>
          <a:p>
            <a:pPr algn="r"/>
            <a:fld id="{4E6C8547-F96E-45D3-866F-3A358897CBE9}" type="slidenum">
              <a:rPr lang="en-US" sz="1400">
                <a:solidFill>
                  <a:schemeClr val="bg1"/>
                </a:solidFill>
              </a:rPr>
              <a:pPr algn="r"/>
              <a:t>95</a:t>
            </a:fld>
            <a:endParaRPr lang="en-US" sz="1400" dirty="0">
              <a:solidFill>
                <a:schemeClr val="bg1"/>
              </a:solidFill>
            </a:endParaRPr>
          </a:p>
        </p:txBody>
      </p:sp>
      <p:sp>
        <p:nvSpPr>
          <p:cNvPr id="21507" name="Rectangle 2"/>
          <p:cNvSpPr>
            <a:spLocks noGrp="1" noChangeArrowheads="1"/>
          </p:cNvSpPr>
          <p:nvPr>
            <p:ph type="title"/>
          </p:nvPr>
        </p:nvSpPr>
        <p:spPr/>
        <p:txBody>
          <a:bodyPr/>
          <a:lstStyle/>
          <a:p>
            <a:pPr eaLnBrk="1" hangingPunct="1"/>
            <a:r>
              <a:rPr lang="en-US" smtClean="0"/>
              <a:t> </a:t>
            </a:r>
          </a:p>
        </p:txBody>
      </p:sp>
      <p:sp>
        <p:nvSpPr>
          <p:cNvPr id="21508" name="Rectangle 3"/>
          <p:cNvSpPr>
            <a:spLocks noGrp="1" noChangeArrowheads="1"/>
          </p:cNvSpPr>
          <p:nvPr>
            <p:ph type="body" idx="1"/>
          </p:nvPr>
        </p:nvSpPr>
        <p:spPr>
          <a:xfrm>
            <a:off x="685800" y="1066800"/>
            <a:ext cx="7772400" cy="4572000"/>
          </a:xfrm>
        </p:spPr>
        <p:txBody>
          <a:bodyPr/>
          <a:lstStyle/>
          <a:p>
            <a:pPr eaLnBrk="1" hangingPunct="1">
              <a:buFontTx/>
              <a:buNone/>
            </a:pPr>
            <a:endParaRPr lang="en-US" dirty="0" smtClean="0">
              <a:solidFill>
                <a:schemeClr val="bg1"/>
              </a:solidFill>
            </a:endParaRPr>
          </a:p>
          <a:p>
            <a:pPr eaLnBrk="1" hangingPunct="1">
              <a:buFontTx/>
              <a:buNone/>
            </a:pPr>
            <a:endParaRPr lang="en-US" dirty="0" smtClean="0">
              <a:solidFill>
                <a:schemeClr val="bg1"/>
              </a:solidFill>
            </a:endParaRPr>
          </a:p>
          <a:p>
            <a:pPr eaLnBrk="1" hangingPunct="1">
              <a:buFontTx/>
              <a:buNone/>
            </a:pPr>
            <a:r>
              <a:rPr lang="en-US" dirty="0" smtClean="0">
                <a:solidFill>
                  <a:schemeClr val="bg1"/>
                </a:solidFill>
              </a:rPr>
              <a:t>	</a:t>
            </a:r>
            <a:r>
              <a:rPr lang="en-US" sz="2800" dirty="0" smtClean="0">
                <a:solidFill>
                  <a:schemeClr val="bg1"/>
                </a:solidFill>
              </a:rPr>
              <a:t>“If you’re a CIO, you need to spend a lot of time out on the fringes of the Web because that’s where the innovation’s taking place.  You need to spend a lot of time with people under 25 years old.” </a:t>
            </a:r>
            <a:endParaRPr lang="en-US" dirty="0" smtClean="0">
              <a:solidFill>
                <a:schemeClr val="bg1"/>
              </a:solidFill>
            </a:endParaRPr>
          </a:p>
          <a:p>
            <a:pPr eaLnBrk="1" hangingPunct="1">
              <a:buFontTx/>
              <a:buNone/>
            </a:pPr>
            <a:r>
              <a:rPr lang="en-US" dirty="0" smtClean="0">
                <a:solidFill>
                  <a:schemeClr val="bg1"/>
                </a:solidFill>
              </a:rPr>
              <a:t>	</a:t>
            </a:r>
            <a:r>
              <a:rPr lang="en-US" sz="2800" i="1" dirty="0" smtClean="0">
                <a:solidFill>
                  <a:schemeClr val="bg1"/>
                </a:solidFill>
              </a:rPr>
              <a:t>–Gary Hamel</a:t>
            </a:r>
          </a:p>
        </p:txBody>
      </p:sp>
      <p:sp>
        <p:nvSpPr>
          <p:cNvPr id="60420" name="Rectangle 4"/>
          <p:cNvSpPr>
            <a:spLocks noChangeArrowheads="1"/>
          </p:cNvSpPr>
          <p:nvPr/>
        </p:nvSpPr>
        <p:spPr bwMode="auto">
          <a:xfrm>
            <a:off x="304800" y="228600"/>
            <a:ext cx="8534400" cy="838200"/>
          </a:xfrm>
          <a:prstGeom prst="rect">
            <a:avLst/>
          </a:prstGeom>
          <a:noFill/>
          <a:ln w="9525">
            <a:noFill/>
            <a:miter lim="800000"/>
            <a:headEnd/>
            <a:tailEnd/>
          </a:ln>
          <a:effectLst/>
        </p:spPr>
        <p:txBody>
          <a:bodyPr anchor="b"/>
          <a:lstStyle/>
          <a:p>
            <a:pPr algn="ctr">
              <a:defRPr/>
            </a:pPr>
            <a:r>
              <a:rPr lang="en-US" sz="3200" b="1" i="1" dirty="0">
                <a:solidFill>
                  <a:schemeClr val="bg1"/>
                </a:solidFill>
                <a:latin typeface="Arial" pitchFamily="34" charset="0"/>
                <a:cs typeface="Arial" pitchFamily="34" charset="0"/>
              </a:rPr>
              <a:t>Who are you spending time with?</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200" dirty="0" smtClean="0"/>
              <a:t>The Uncultured Project</a:t>
            </a:r>
          </a:p>
        </p:txBody>
      </p:sp>
      <p:pic>
        <p:nvPicPr>
          <p:cNvPr id="22532" name="Picture 2"/>
          <p:cNvPicPr>
            <a:picLocks noChangeAspect="1" noChangeArrowheads="1"/>
          </p:cNvPicPr>
          <p:nvPr/>
        </p:nvPicPr>
        <p:blipFill>
          <a:blip r:embed="rId3" cstate="print"/>
          <a:srcRect/>
          <a:stretch>
            <a:fillRect/>
          </a:stretch>
        </p:blipFill>
        <p:spPr bwMode="auto">
          <a:xfrm>
            <a:off x="1992952" y="1620728"/>
            <a:ext cx="6827520" cy="5120640"/>
          </a:xfrm>
          <a:prstGeom prst="rect">
            <a:avLst/>
          </a:prstGeom>
          <a:noFill/>
          <a:ln w="9525">
            <a:noFill/>
            <a:miter lim="800000"/>
            <a:headEnd/>
            <a:tailEnd/>
          </a:ln>
        </p:spPr>
      </p:pic>
      <p:sp>
        <p:nvSpPr>
          <p:cNvPr id="22533"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2ED6BF77-5B3A-46E1-83DD-4FCBF85E8F8F}" type="slidenum">
              <a:rPr lang="en-US" sz="1400">
                <a:solidFill>
                  <a:schemeClr val="tx1"/>
                </a:solidFill>
                <a:latin typeface="Arial" charset="0"/>
              </a:rPr>
              <a:pPr algn="r"/>
              <a:t>96</a:t>
            </a:fld>
            <a:endParaRPr lang="en-US" sz="1400">
              <a:solidFill>
                <a:schemeClr val="tx1"/>
              </a:solidFill>
              <a:latin typeface="Arial" charset="0"/>
            </a:endParaRPr>
          </a:p>
        </p:txBody>
      </p:sp>
      <p:sp>
        <p:nvSpPr>
          <p:cNvPr id="6" name="Oval Callout 5"/>
          <p:cNvSpPr/>
          <p:nvPr/>
        </p:nvSpPr>
        <p:spPr>
          <a:xfrm>
            <a:off x="107504" y="3284984"/>
            <a:ext cx="2952328" cy="2592288"/>
          </a:xfrm>
          <a:prstGeom prst="wedgeEllipseCallout">
            <a:avLst>
              <a:gd name="adj1" fmla="val 59918"/>
              <a:gd name="adj2" fmla="val 2146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6000" dirty="0" smtClean="0"/>
              <a:t>2.2 M</a:t>
            </a:r>
            <a:r>
              <a:rPr lang="en-GB" sz="4800" dirty="0" smtClean="0"/>
              <a:t> </a:t>
            </a:r>
            <a:r>
              <a:rPr lang="en-GB" sz="2400" dirty="0" smtClean="0"/>
              <a:t>Views</a:t>
            </a:r>
            <a:endParaRPr lang="en-GB" sz="2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772400" y="6248400"/>
            <a:ext cx="1219200" cy="476250"/>
          </a:xfrm>
          <a:prstGeom prst="rect">
            <a:avLst/>
          </a:prstGeom>
        </p:spPr>
        <p:txBody>
          <a:bodyPr/>
          <a:lstStyle/>
          <a:p>
            <a:pPr algn="r"/>
            <a:fld id="{D081D980-2FCA-466C-82E9-62FCB155818B}" type="slidenum">
              <a:rPr lang="en-US"/>
              <a:pPr algn="r"/>
              <a:t>97</a:t>
            </a:fld>
            <a:endParaRPr lang="en-US" dirty="0"/>
          </a:p>
        </p:txBody>
      </p:sp>
      <p:sp>
        <p:nvSpPr>
          <p:cNvPr id="640002" name="Rectangle 2"/>
          <p:cNvSpPr>
            <a:spLocks noGrp="1" noChangeArrowheads="1"/>
          </p:cNvSpPr>
          <p:nvPr>
            <p:ph type="title"/>
          </p:nvPr>
        </p:nvSpPr>
        <p:spPr/>
        <p:txBody>
          <a:bodyPr/>
          <a:lstStyle/>
          <a:p>
            <a:r>
              <a:rPr lang="en-US" sz="3200" dirty="0"/>
              <a:t>Current University Students</a:t>
            </a:r>
          </a:p>
        </p:txBody>
      </p:sp>
      <p:sp>
        <p:nvSpPr>
          <p:cNvPr id="640003" name="Rectangle 3"/>
          <p:cNvSpPr>
            <a:spLocks noGrp="1" noChangeArrowheads="1"/>
          </p:cNvSpPr>
          <p:nvPr>
            <p:ph type="body" idx="1"/>
          </p:nvPr>
        </p:nvSpPr>
        <p:spPr/>
        <p:txBody>
          <a:bodyPr/>
          <a:lstStyle/>
          <a:p>
            <a:r>
              <a:rPr lang="en-US" sz="2800" dirty="0"/>
              <a:t>I asked Dartmouth Graduate students:</a:t>
            </a:r>
          </a:p>
          <a:p>
            <a:pPr lvl="1"/>
            <a:r>
              <a:rPr lang="en-US" sz="2400" dirty="0"/>
              <a:t>So what do you use to communicate more, </a:t>
            </a:r>
            <a:endParaRPr lang="en-US" sz="2400" dirty="0" smtClean="0"/>
          </a:p>
          <a:p>
            <a:pPr lvl="1"/>
            <a:r>
              <a:rPr lang="en-US" sz="2400" dirty="0" smtClean="0"/>
              <a:t>IM </a:t>
            </a:r>
            <a:r>
              <a:rPr lang="en-US" sz="2400" dirty="0"/>
              <a:t>or Texting?</a:t>
            </a:r>
          </a:p>
          <a:p>
            <a:r>
              <a:rPr lang="en-US" sz="2800" dirty="0"/>
              <a:t>Answer: Neither</a:t>
            </a:r>
          </a:p>
          <a:p>
            <a:r>
              <a:rPr lang="en-US" sz="2800" dirty="0"/>
              <a:t>Neither</a:t>
            </a:r>
            <a:r>
              <a:rPr lang="en-US" sz="2800" dirty="0" smtClean="0"/>
              <a:t>?</a:t>
            </a:r>
          </a:p>
          <a:p>
            <a:endParaRPr lang="en-US" sz="2800" dirty="0"/>
          </a:p>
          <a:p>
            <a:r>
              <a:rPr lang="en-US" sz="2800" dirty="0">
                <a:solidFill>
                  <a:srgbClr val="FF0000"/>
                </a:solidFill>
              </a:rPr>
              <a:t>We do everything in </a:t>
            </a:r>
            <a:r>
              <a:rPr lang="en-US" sz="2800" dirty="0" smtClean="0">
                <a:solidFill>
                  <a:srgbClr val="FF0000"/>
                </a:solidFill>
              </a:rPr>
              <a:t>Facebook…</a:t>
            </a:r>
          </a:p>
          <a:p>
            <a:r>
              <a:rPr lang="en-US" sz="2800" dirty="0" smtClean="0">
                <a:solidFill>
                  <a:srgbClr val="FF0000"/>
                </a:solidFill>
              </a:rPr>
              <a:t>750M users and growing</a:t>
            </a:r>
            <a:endParaRPr lang="en-US" sz="2800" dirty="0">
              <a:solidFill>
                <a:srgbClr val="FF0000"/>
              </a:solidFill>
            </a:endParaRPr>
          </a:p>
          <a:p>
            <a:endParaRPr lang="en-US" sz="28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a:t>
            </a:r>
            <a:endParaRPr lang="en-US" dirty="0"/>
          </a:p>
        </p:txBody>
      </p:sp>
      <p:sp>
        <p:nvSpPr>
          <p:cNvPr id="3" name="Content Placeholder 2"/>
          <p:cNvSpPr>
            <a:spLocks noGrp="1"/>
          </p:cNvSpPr>
          <p:nvPr>
            <p:ph idx="1"/>
          </p:nvPr>
        </p:nvSpPr>
        <p:spPr>
          <a:xfrm>
            <a:off x="467544" y="1676400"/>
            <a:ext cx="8219256" cy="4632920"/>
          </a:xfrm>
        </p:spPr>
        <p:txBody>
          <a:bodyPr/>
          <a:lstStyle/>
          <a:p>
            <a:pPr>
              <a:buNone/>
            </a:pPr>
            <a:r>
              <a:rPr lang="en-US" dirty="0" smtClean="0"/>
              <a:t>	</a:t>
            </a:r>
            <a:r>
              <a:rPr lang="en-US" sz="2400" dirty="0" smtClean="0"/>
              <a:t>The Apollo 13 story was featured in the 1995 film with Tom Hanks and Kevin Bacon.  The incredible events that unfolded in April 1970 gripped the nation and the world.  On April 13, 56 hours into the mission, an oxygen tank in the service module that contained the astronauts’ support systems exploded.  What followed was a remarkable story of collaboration between the astronauts and mission control in Houston.  While the world watched, they were able to bring a damaged spacecraft back to earth safely …</a:t>
            </a:r>
          </a:p>
          <a:p>
            <a:endParaRPr lang="en-US" dirty="0" smtClean="0"/>
          </a:p>
          <a:p>
            <a:pPr>
              <a:buNone/>
            </a:pPr>
            <a:r>
              <a:rPr lang="en-US" sz="1800" dirty="0" smtClean="0"/>
              <a:t>	The NASA account of the accident is here: </a:t>
            </a:r>
            <a:r>
              <a:rPr lang="en-US" sz="1800" u="sng" dirty="0" smtClean="0">
                <a:hlinkClick r:id="rId2"/>
              </a:rPr>
              <a:t>http://nssdc.gsfc.nasa.gov/planetary/lunar/ap13acc.html</a:t>
            </a:r>
            <a:r>
              <a:rPr lang="en-US" sz="1800" dirty="0" smtClean="0"/>
              <a:t> </a:t>
            </a:r>
          </a:p>
          <a:p>
            <a:endParaRPr lang="en-US" dirty="0"/>
          </a:p>
        </p:txBody>
      </p:sp>
      <p:sp>
        <p:nvSpPr>
          <p:cNvPr id="4" name="Slide Number Placeholder 3"/>
          <p:cNvSpPr>
            <a:spLocks noGrp="1"/>
          </p:cNvSpPr>
          <p:nvPr>
            <p:ph type="sldNum" sz="quarter" idx="4294967295"/>
          </p:nvPr>
        </p:nvSpPr>
        <p:spPr/>
        <p:txBody>
          <a:bodyPr/>
          <a:lstStyle/>
          <a:p>
            <a:pPr algn="r"/>
            <a:fld id="{1F50F67D-38A0-4D08-A381-58302F5F568C}" type="slidenum">
              <a:rPr lang="en-GB" sz="1600" noProof="0" smtClean="0"/>
              <a:pPr algn="r"/>
              <a:t>98</a:t>
            </a:fld>
            <a:endParaRPr lang="en-GB" sz="1600" noProof="0" dirty="0"/>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Movie Clip… </a:t>
            </a:r>
            <a:br>
              <a:rPr lang="en-US" dirty="0" smtClean="0"/>
            </a:br>
            <a:r>
              <a:rPr lang="en-US" dirty="0" smtClean="0"/>
              <a:t>watch for the collaboration</a:t>
            </a:r>
            <a:endParaRPr lang="en-US" dirty="0"/>
          </a:p>
        </p:txBody>
      </p:sp>
      <p:sp>
        <p:nvSpPr>
          <p:cNvPr id="4" name="Slide Number Placeholder 3"/>
          <p:cNvSpPr>
            <a:spLocks noGrp="1"/>
          </p:cNvSpPr>
          <p:nvPr>
            <p:ph type="sldNum" sz="quarter" idx="4294967295"/>
          </p:nvPr>
        </p:nvSpPr>
        <p:spPr/>
        <p:txBody>
          <a:bodyPr/>
          <a:lstStyle/>
          <a:p>
            <a:pPr algn="r"/>
            <a:fld id="{1F50F67D-38A0-4D08-A381-58302F5F568C}" type="slidenum">
              <a:rPr lang="en-GB" sz="1600" noProof="0" smtClean="0"/>
              <a:pPr algn="r"/>
              <a:t>99</a:t>
            </a:fld>
            <a:endParaRPr lang="en-GB" sz="1600" noProof="0" dirty="0"/>
          </a:p>
        </p:txBody>
      </p:sp>
      <p:pic>
        <p:nvPicPr>
          <p:cNvPr id="5" name="Apollo 13 - CO-2 Crisis - YouTube.wmv">
            <a:hlinkClick r:id="" action="ppaction://media"/>
          </p:cNvPr>
          <p:cNvPicPr>
            <a:picLocks noGrp="1" noRot="1" noChangeAspect="1"/>
          </p:cNvPicPr>
          <p:nvPr>
            <p:ph idx="1"/>
            <a:videoFile r:link="rId1"/>
          </p:nvPr>
        </p:nvPicPr>
        <p:blipFill>
          <a:blip r:embed="rId3" cstate="print"/>
          <a:stretch>
            <a:fillRect/>
          </a:stretch>
        </p:blipFill>
        <p:spPr>
          <a:xfrm>
            <a:off x="1725514" y="1916832"/>
            <a:ext cx="5438774" cy="4079081"/>
          </a:xfrm>
          <a:prstGeom prst="rect">
            <a:avLst/>
          </a:prstGeom>
        </p:spPr>
      </p:pic>
      <p:sp>
        <p:nvSpPr>
          <p:cNvPr id="6"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BackgroundMetadata&quot;&gt;&#10;  &lt;SectionOptions&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StartMetadata&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Options&gt;&#10;  &lt;GalleryItemID&gt;BackgroundGalleryItem11&lt;/GalleryItemID&gt;&#10;&lt;/Metadata&gt;"/>
</p:tagLst>
</file>

<file path=ppt/tags/tag10.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1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20.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1.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5.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3.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3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3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32.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33.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34.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35.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36.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37.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4.xml><?xml version="1.0" encoding="utf-8"?>
<p:tagLst xmlns:a="http://schemas.openxmlformats.org/drawingml/2006/main" xmlns:r="http://schemas.openxmlformats.org/officeDocument/2006/relationships" xmlns:p="http://schemas.openxmlformats.org/presentationml/2006/main">
  <p:tag name="TIMING" val="|41.5|14.8|15.2|41.4"/>
</p:tagLst>
</file>

<file path=ppt/tags/tag5.xml><?xml version="1.0" encoding="utf-8"?>
<p:tagLst xmlns:a="http://schemas.openxmlformats.org/drawingml/2006/main" xmlns:r="http://schemas.openxmlformats.org/officeDocument/2006/relationships" xmlns:p="http://schemas.openxmlformats.org/presentationml/2006/main">
  <p:tag name="TIMING" val="|41.5|14.8|15.2|41.4"/>
</p:tagLst>
</file>

<file path=ppt/tags/tag6.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7.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8.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9.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IFRC_English</Template>
  <TotalTime>17643</TotalTime>
  <Words>4658</Words>
  <Application>Microsoft Office PowerPoint</Application>
  <PresentationFormat>On-screen Show (4:3)</PresentationFormat>
  <Paragraphs>763</Paragraphs>
  <Slides>105</Slides>
  <Notes>79</Notes>
  <HiddenSlides>7</HiddenSlides>
  <MMClips>1</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105</vt:i4>
      </vt:variant>
    </vt:vector>
  </HeadingPairs>
  <TitlesOfParts>
    <vt:vector size="110" baseType="lpstr">
      <vt:lpstr>Office Theme</vt:lpstr>
      <vt:lpstr>1_Office Theme</vt:lpstr>
      <vt:lpstr>2_Office Theme</vt:lpstr>
      <vt:lpstr>3_Office Theme</vt:lpstr>
      <vt:lpstr>Chart</vt:lpstr>
      <vt:lpstr>Slide 1</vt:lpstr>
      <vt:lpstr>Crisis, Connections and Collaboration </vt:lpstr>
      <vt:lpstr>Slide 3</vt:lpstr>
      <vt:lpstr>A Brief Introduction</vt:lpstr>
      <vt:lpstr>Crisis, Connections, Collaborations, An Outline</vt:lpstr>
      <vt:lpstr>Three Take-aways</vt:lpstr>
      <vt:lpstr>Slide 7</vt:lpstr>
      <vt:lpstr>1. Crisis</vt:lpstr>
      <vt:lpstr>Slide 9</vt:lpstr>
      <vt:lpstr>1989 Loma Prieta earthquake</vt:lpstr>
      <vt:lpstr>Catastrophic events are on the rise</vt:lpstr>
      <vt:lpstr>Banda Aceh – Ground Zero 26 Dec 04</vt:lpstr>
      <vt:lpstr>What is this large object?</vt:lpstr>
      <vt:lpstr>1b) ifrc by the numbers</vt:lpstr>
      <vt:lpstr> The International Federation of Red Cross and Red Crescent Societies (IFRC) is the world’s largest humanitarian and development network, with volunteers based in 186 National Societies  </vt:lpstr>
      <vt:lpstr>Economic value of volunteers by  three sample sets </vt:lpstr>
      <vt:lpstr>Slide 17</vt:lpstr>
      <vt:lpstr>Slide 18</vt:lpstr>
      <vt:lpstr>Slide 19</vt:lpstr>
      <vt:lpstr>Slide 20</vt:lpstr>
      <vt:lpstr>1c.  Anatomy of response</vt:lpstr>
      <vt:lpstr>Japan Tsunami Aftermath – 14 Mar 11</vt:lpstr>
      <vt:lpstr>Stages of a Disaster Response</vt:lpstr>
      <vt:lpstr>Bangladesh Cyclone Fatalities</vt:lpstr>
      <vt:lpstr>Changing Priorities By Program Type</vt:lpstr>
      <vt:lpstr>An NGO Supply Chain</vt:lpstr>
      <vt:lpstr>Crisis Needs?</vt:lpstr>
      <vt:lpstr>People need to know their  loved ones are safe</vt:lpstr>
      <vt:lpstr>1d.  The new information crises</vt:lpstr>
      <vt:lpstr>Tweets were faster than the seismometers</vt:lpstr>
      <vt:lpstr>Flows of Data to Crises Response</vt:lpstr>
      <vt:lpstr>Data Overload</vt:lpstr>
      <vt:lpstr>The Problem of Unintended Consequences</vt:lpstr>
      <vt:lpstr>Slide 34</vt:lpstr>
      <vt:lpstr>Slide 35</vt:lpstr>
      <vt:lpstr>Slide 36</vt:lpstr>
      <vt:lpstr>2. Connections</vt:lpstr>
      <vt:lpstr>Parable of Crossing the Street</vt:lpstr>
      <vt:lpstr>Slide 39</vt:lpstr>
      <vt:lpstr>Texting Survivors in Haiti</vt:lpstr>
      <vt:lpstr>What’s your software platform?</vt:lpstr>
      <vt:lpstr>For the rest of the world, this is the Internet</vt:lpstr>
      <vt:lpstr>Shared WiFi Network in Haiti</vt:lpstr>
      <vt:lpstr>Slide 44</vt:lpstr>
      <vt:lpstr>3. collaboration</vt:lpstr>
      <vt:lpstr>A Tree in Zaire</vt:lpstr>
      <vt:lpstr>       NetHope Vision</vt:lpstr>
      <vt:lpstr>Collaboration: 34 Member NGOs</vt:lpstr>
      <vt:lpstr>NetHope Values – Guiding Principles</vt:lpstr>
      <vt:lpstr>The Innovation Mutual Fund</vt:lpstr>
      <vt:lpstr>Why Has NetHope Been So Successful with Collaboration?</vt:lpstr>
      <vt:lpstr>Slide 52</vt:lpstr>
      <vt:lpstr>INNOVATION IS ABOUT Harvesting</vt:lpstr>
      <vt:lpstr> Discover and Harvest</vt:lpstr>
      <vt:lpstr>Discover and Harvest Benefits</vt:lpstr>
      <vt:lpstr>For Discover and Harvest to Work… </vt:lpstr>
      <vt:lpstr>Tech Catalog of Standards &amp; Choices</vt:lpstr>
      <vt:lpstr>Slide 58</vt:lpstr>
      <vt:lpstr>The paradox of plenty and scarcity</vt:lpstr>
      <vt:lpstr>More is Better</vt:lpstr>
      <vt:lpstr>The Imagine Cup Funnel</vt:lpstr>
      <vt:lpstr>Philosopher Chef Moreno</vt:lpstr>
      <vt:lpstr>Story on the  Value of Scarcity </vt:lpstr>
      <vt:lpstr>Slide 64</vt:lpstr>
      <vt:lpstr>Bottle-caps</vt:lpstr>
      <vt:lpstr>How can you help?</vt:lpstr>
      <vt:lpstr>Three Take-aways</vt:lpstr>
      <vt:lpstr>Further Reading</vt:lpstr>
      <vt:lpstr>Questions and Answers</vt:lpstr>
      <vt:lpstr>Slide 70</vt:lpstr>
      <vt:lpstr>Slide 71</vt:lpstr>
      <vt:lpstr>Appendix</vt:lpstr>
      <vt:lpstr>Moving the IT Agenda Up the Pyramid</vt:lpstr>
      <vt:lpstr>We Need to Push the Pyramid at Both Ends</vt:lpstr>
      <vt:lpstr>Questions to Frame the Strategy</vt:lpstr>
      <vt:lpstr>Key strategic questions</vt:lpstr>
      <vt:lpstr>NetHope Value Proposition – Top 5 for Members</vt:lpstr>
      <vt:lpstr>NetHope Value Proposition – Top 5 for Corporate Partners</vt:lpstr>
      <vt:lpstr>Interesting relationship between connectivity &amp; poverty</vt:lpstr>
      <vt:lpstr>Spreading the word on Twitter</vt:lpstr>
      <vt:lpstr>Communication is Fundamental</vt:lpstr>
      <vt:lpstr>Slide 82</vt:lpstr>
      <vt:lpstr>NetHope Strategic Direction - 2011 </vt:lpstr>
      <vt:lpstr>To Build Capacity We Need to Do Seven Things</vt:lpstr>
      <vt:lpstr>What’s the model?</vt:lpstr>
      <vt:lpstr>Nonprofits get by with a fifth (or less) of corp. IT costs</vt:lpstr>
      <vt:lpstr> Key Conclusion </vt:lpstr>
      <vt:lpstr>Non Profit IT Departments Can’t Play the Odds</vt:lpstr>
      <vt:lpstr>Consider Mercy Corps </vt:lpstr>
      <vt:lpstr>What else is possible for nonprofits?</vt:lpstr>
      <vt:lpstr>Emerging Countries as a Leading Indicator</vt:lpstr>
      <vt:lpstr>Wisdom from Japan</vt:lpstr>
      <vt:lpstr> Advice from a Hockey Legend</vt:lpstr>
      <vt:lpstr>A Leading Indicator</vt:lpstr>
      <vt:lpstr> </vt:lpstr>
      <vt:lpstr>The Uncultured Project</vt:lpstr>
      <vt:lpstr>Current University Students</vt:lpstr>
      <vt:lpstr>The Context</vt:lpstr>
      <vt:lpstr>The Movie Clip…  watch for the collaboration</vt:lpstr>
      <vt:lpstr>The Elements of a Collaboration</vt:lpstr>
      <vt:lpstr>Slide 101</vt:lpstr>
      <vt:lpstr>The Development Agency Support Consortium</vt:lpstr>
      <vt:lpstr>What is important to our model of collaboration?</vt:lpstr>
      <vt:lpstr>IFRC Standards &amp; Choices Catalog</vt:lpstr>
      <vt:lpstr>Philosopher Chef Moreno</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Updates</dc:title>
  <dc:creator>Amol Sawarkar</dc:creator>
  <cp:lastModifiedBy>Edward G. Happ</cp:lastModifiedBy>
  <cp:revision>568</cp:revision>
  <dcterms:created xsi:type="dcterms:W3CDTF">2010-03-04T15:12:21Z</dcterms:created>
  <dcterms:modified xsi:type="dcterms:W3CDTF">2011-10-17T22:12:14Z</dcterms:modified>
</cp:coreProperties>
</file>