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47"/>
  </p:notesMasterIdLst>
  <p:sldIdLst>
    <p:sldId id="256" r:id="rId3"/>
    <p:sldId id="257" r:id="rId4"/>
    <p:sldId id="258" r:id="rId5"/>
    <p:sldId id="300" r:id="rId6"/>
    <p:sldId id="318" r:id="rId7"/>
    <p:sldId id="301" r:id="rId8"/>
    <p:sldId id="302" r:id="rId9"/>
    <p:sldId id="261" r:id="rId10"/>
    <p:sldId id="264" r:id="rId11"/>
    <p:sldId id="266" r:id="rId12"/>
    <p:sldId id="267" r:id="rId13"/>
    <p:sldId id="307" r:id="rId14"/>
    <p:sldId id="308" r:id="rId15"/>
    <p:sldId id="276" r:id="rId16"/>
    <p:sldId id="277" r:id="rId17"/>
    <p:sldId id="319" r:id="rId18"/>
    <p:sldId id="278" r:id="rId19"/>
    <p:sldId id="279" r:id="rId20"/>
    <p:sldId id="280" r:id="rId21"/>
    <p:sldId id="281" r:id="rId22"/>
    <p:sldId id="283" r:id="rId23"/>
    <p:sldId id="285" r:id="rId24"/>
    <p:sldId id="315" r:id="rId25"/>
    <p:sldId id="289" r:id="rId26"/>
    <p:sldId id="316" r:id="rId27"/>
    <p:sldId id="313" r:id="rId28"/>
    <p:sldId id="314" r:id="rId29"/>
    <p:sldId id="290" r:id="rId30"/>
    <p:sldId id="303" r:id="rId31"/>
    <p:sldId id="292" r:id="rId32"/>
    <p:sldId id="304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5" r:id="rId41"/>
    <p:sldId id="306" r:id="rId42"/>
    <p:sldId id="309" r:id="rId43"/>
    <p:sldId id="311" r:id="rId44"/>
    <p:sldId id="310" r:id="rId45"/>
    <p:sldId id="317" r:id="rId46"/>
  </p:sldIdLst>
  <p:sldSz cx="9144000" cy="6858000" type="screen4x3"/>
  <p:notesSz cx="6985000" cy="9283700"/>
  <p:embeddedFontLst>
    <p:embeddedFont>
      <p:font typeface="Arial Rounded MT Bold" panose="020F0704030504030204" pitchFamily="34" charset="7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Merriweather Sans" pitchFamily="2" charset="77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54F667-1F5D-43DF-BC53-A742FC353796}">
  <a:tblStyle styleId="{0E54F667-1F5D-43DF-BC53-A742FC3537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3112"/>
  </p:normalViewPr>
  <p:slideViewPr>
    <p:cSldViewPr snapToGrid="0">
      <p:cViewPr>
        <p:scale>
          <a:sx n="113" d="100"/>
          <a:sy n="113" d="100"/>
        </p:scale>
        <p:origin x="20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26833" cy="46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2" y="1"/>
            <a:ext cx="3026833" cy="46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000" cy="41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17904"/>
            <a:ext cx="3026833" cy="46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833" cy="46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000" cy="41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833" cy="46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000" cy="4177666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b87084425744477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b87084425744477_40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b87084425744477_40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c046ca857dcdf1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c046ca857dcdf14_35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6c046ca857dcdf14_35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3a56766e266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93a56766e26611_0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93a56766e26611_0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c046ca857dcdf1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c046ca857dcdf14_5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6c046ca857dcdf14_5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c046ca857dcdf1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c046ca857dcdf14_10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6c046ca857dcdf14_10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c046ca857dcdf1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c046ca857dcdf14_24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6c046ca857dcdf14_24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c046ca857dcdf1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c046ca857dcdf14_18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6c046ca857dcdf14_18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69fd2ac32c55068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69fd2ac32c55068_50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269fd2ac32c55068_50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9d31eec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9d31eec6f_0_0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59d31eec6f_0_0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267bc9714a3c70b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267bc9714a3c70b_12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4267bc9714a3c70b_12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000" cy="417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8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833" cy="46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ae1a6773caa77df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ae1a6773caa77df_6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6ae1a6773caa77df_6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4267bc9714a3c70b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4267bc9714a3c70b_6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4267bc9714a3c70b_6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9fd2ac32c55068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69fd2ac32c55068_12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g269fd2ac32c55068_12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c47dcf549e29b0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c47dcf549e29b03_5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7c47dcf549e29b03_5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69fd2ac32c55068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69fd2ac32c55068_17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269fd2ac32c55068_17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69fd2ac32c55068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8" name="Google Shape;378;g269fd2ac32c55068_6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C:\Users\ehapp\OneDrive - NetHope, Inc\CIO Summit\CIO Summit 2016\Presentations\2016_RCCOI_TC_BvdW_final.pptx</a:t>
            </a:r>
            <a:endParaRPr/>
          </a:p>
        </p:txBody>
      </p:sp>
      <p:sp>
        <p:nvSpPr>
          <p:cNvPr id="379" name="Google Shape;379;g269fd2ac32c55068_6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69fd2ac32c55068_23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269fd2ac32c55068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69fd2ac32c55068_28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269fd2ac32c5506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69fd2ac32c55068_33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269fd2ac32c55068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c47dcf549e29b0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c47dcf549e29b03_0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7c47dcf549e29b03_0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69fd2ac32c55068_38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269fd2ac32c55068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c4c43ea48254284_13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g3c4c43ea4825428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c4c43ea4825428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c4c43ea48254284_0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3c4c43ea48254284_0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c4c43ea4825428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c4c43ea48254284_6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3c4c43ea48254284_6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02b9882557ea737_65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702b9882557ea737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000" cy="4177666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b87084425744477_30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b87084425744477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87084425744477_15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b8708442574447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87084425744477_35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b87084425744477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a732cd5073db4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a732cd5073db48_0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ea732cd5073db48_0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02b9882557ea73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02b9882557ea737_54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702b9882557ea737_54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2b9882557ea737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g702b9882557ea737_59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C:\Users\ehapp\OneDrive - NetHope, Inc\CIO Summit\CIO Summit 2016\Presentations\2016_RCCOI_TC_BvdW_final.pptx</a:t>
            </a:r>
            <a:endParaRPr/>
          </a:p>
        </p:txBody>
      </p:sp>
      <p:sp>
        <p:nvSpPr>
          <p:cNvPr id="183" name="Google Shape;183;g702b9882557ea737_59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44d0b5b6448e1c7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g644d0b5b6448e1c7_16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vs Practitioner Confs v2.xlsx</a:t>
            </a:r>
            <a:endParaRPr/>
          </a:p>
        </p:txBody>
      </p:sp>
      <p:sp>
        <p:nvSpPr>
          <p:cNvPr id="202" name="Google Shape;202;g644d0b5b6448e1c7_16:notes"/>
          <p:cNvSpPr txBox="1">
            <a:spLocks noGrp="1"/>
          </p:cNvSpPr>
          <p:nvPr>
            <p:ph type="sldNum" idx="12"/>
          </p:nvPr>
        </p:nvSpPr>
        <p:spPr>
          <a:xfrm>
            <a:off x="3956552" y="8817904"/>
            <a:ext cx="30267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75" tIns="45925" rIns="91875" bIns="45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000" cy="4177666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000" cy="4177666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87084425744477_15:notes"/>
          <p:cNvSpPr txBox="1">
            <a:spLocks noGrp="1"/>
          </p:cNvSpPr>
          <p:nvPr>
            <p:ph type="body" idx="1"/>
          </p:nvPr>
        </p:nvSpPr>
        <p:spPr>
          <a:xfrm>
            <a:off x="698501" y="4409757"/>
            <a:ext cx="5588100" cy="4177800"/>
          </a:xfrm>
          <a:prstGeom prst="rect">
            <a:avLst/>
          </a:prstGeom>
        </p:spPr>
        <p:txBody>
          <a:bodyPr spcFirstLastPara="1" wrap="square" lIns="91875" tIns="45925" rIns="91875" bIns="45925" anchor="t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b87084425744477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343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without photo" type="title">
  <p:cSld name="TITLE">
    <p:bg>
      <p:bgPr>
        <a:solidFill>
          <a:srgbClr val="17365D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solidFill>
            <a:srgbClr val="17365D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>
                <a:solidFill>
                  <a:srgbClr val="541818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2" descr="UMS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89465" y="650583"/>
            <a:ext cx="5841270" cy="53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rgbClr val="5EB12A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flipH="1">
            <a:off x="7733109" y="160735"/>
            <a:ext cx="1285875" cy="868412"/>
          </a:xfrm>
          <a:prstGeom prst="round1Rect">
            <a:avLst>
              <a:gd name="adj" fmla="val 46540"/>
            </a:avLst>
          </a:prstGeom>
          <a:solidFill>
            <a:srgbClr val="5EB12A"/>
          </a:solidFill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solidFill>
          <a:srgbClr val="FFCC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bg>
      <p:bgPr>
        <a:solidFill>
          <a:srgbClr val="17365D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15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4" name="Google Shape;74;p15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6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8" name="Google Shape;78;p16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d contact page">
  <p:cSld name="Ed contact pag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7"/>
          <p:cNvGrpSpPr/>
          <p:nvPr/>
        </p:nvGrpSpPr>
        <p:grpSpPr>
          <a:xfrm>
            <a:off x="152400" y="0"/>
            <a:ext cx="8991600" cy="6669360"/>
            <a:chOff x="152400" y="-76200"/>
            <a:chExt cx="8991600" cy="6669360"/>
          </a:xfrm>
        </p:grpSpPr>
        <p:sp>
          <p:nvSpPr>
            <p:cNvPr id="83" name="Google Shape;83;p17"/>
            <p:cNvSpPr/>
            <p:nvPr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7"/>
            <p:cNvSpPr/>
            <p:nvPr/>
          </p:nvSpPr>
          <p:spPr>
            <a:xfrm>
              <a:off x="152400" y="76200"/>
              <a:ext cx="8839200" cy="65169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17"/>
          <p:cNvSpPr txBox="1"/>
          <p:nvPr/>
        </p:nvSpPr>
        <p:spPr>
          <a:xfrm>
            <a:off x="971600" y="985366"/>
            <a:ext cx="4724400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FOR FURTHER INFORMATION, PLEASE CONTACT: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Edward G. Happ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Executive Fellow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Michigan, School of Information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Office: +1 734-764-6367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Mobile: +1 203-979-5364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Email: ehapp@umich.edu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Website: www.eghapp.com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Blog: http://eghapp.blogspot.com/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Twitter: @ehapp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SKYPE: eghapp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baseline="3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Helping to Make Connections For Good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my network on LinkedIn at https://www.linkedin.com/in/edward-g-happ-23477b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THIS PRESENTATION IS PUBLISHED BY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baseline="30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School of Information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Michigan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4322 North Quad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105 S. State St.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 Arbor, MI 48109-1285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Phone: +1 (734) 763-2285</a:t>
            </a:r>
            <a:endParaRPr/>
          </a:p>
        </p:txBody>
      </p:sp>
      <p:pic>
        <p:nvPicPr>
          <p:cNvPr id="86" name="Google Shape;86;p17" descr="UMSI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1600" y="375386"/>
            <a:ext cx="5841270" cy="53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Layout">
  <p:cSld name="Chart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8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9" name="Google Shape;89;p18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0" name="Google Shape;90;p18"/>
          <p:cNvSpPr>
            <a:spLocks noGrp="1"/>
          </p:cNvSpPr>
          <p:nvPr>
            <p:ph type="chart" idx="2"/>
          </p:nvPr>
        </p:nvSpPr>
        <p:spPr>
          <a:xfrm>
            <a:off x="457200" y="1676400"/>
            <a:ext cx="33528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CF1C2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959770" y="1676400"/>
            <a:ext cx="4724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ayout">
  <p:cSld name="Photo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9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5" name="Google Shape;95;p19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1828800" y="2895600"/>
            <a:ext cx="6858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CF1C2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828800" y="1631732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20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1" name="Google Shape;101;p20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038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4038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1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7" name="Google Shape;107;p21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2"/>
          </p:nvPr>
        </p:nvSpPr>
        <p:spPr>
          <a:xfrm>
            <a:off x="457200" y="2251075"/>
            <a:ext cx="4040188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3"/>
          </p:nvPr>
        </p:nvSpPr>
        <p:spPr>
          <a:xfrm>
            <a:off x="4645025" y="1676399"/>
            <a:ext cx="404177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4"/>
          </p:nvPr>
        </p:nvSpPr>
        <p:spPr>
          <a:xfrm>
            <a:off x="4645025" y="2251075"/>
            <a:ext cx="4041775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Slide">
  <p:cSld name="Title and Content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258762" y="1855365"/>
            <a:ext cx="855503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−"/>
              <a:defRPr>
                <a:solidFill>
                  <a:schemeClr val="dk1"/>
                </a:solidFill>
              </a:defRPr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>
                <a:solidFill>
                  <a:schemeClr val="dk1"/>
                </a:solidFill>
              </a:defRPr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Merriweather Sans"/>
              <a:buChar char="−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386056" y="548680"/>
            <a:ext cx="6427744" cy="84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bg>
      <p:bgPr>
        <a:solidFill>
          <a:srgbClr val="FFCC00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solidFill>
          <a:srgbClr val="17365D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 Layout">
  <p:cSld name="1_Photo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395536" y="3212976"/>
            <a:ext cx="82809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26"/>
          <p:cNvCxnSpPr/>
          <p:nvPr/>
        </p:nvCxnSpPr>
        <p:spPr>
          <a:xfrm>
            <a:off x="395536" y="4365104"/>
            <a:ext cx="82809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24" name="Google Shape;124;p26"/>
          <p:cNvCxnSpPr/>
          <p:nvPr/>
        </p:nvCxnSpPr>
        <p:spPr>
          <a:xfrm>
            <a:off x="395536" y="3212976"/>
            <a:ext cx="82809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er Footer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7"/>
          <p:cNvGrpSpPr/>
          <p:nvPr/>
        </p:nvGrpSpPr>
        <p:grpSpPr>
          <a:xfrm>
            <a:off x="0" y="-1"/>
            <a:ext cx="9144000" cy="6985001"/>
            <a:chOff x="0" y="-1"/>
            <a:chExt cx="24384001" cy="13970001"/>
          </a:xfrm>
        </p:grpSpPr>
        <p:grpSp>
          <p:nvGrpSpPr>
            <p:cNvPr id="127" name="Google Shape;127;p27"/>
            <p:cNvGrpSpPr/>
            <p:nvPr/>
          </p:nvGrpSpPr>
          <p:grpSpPr>
            <a:xfrm>
              <a:off x="0" y="-1"/>
              <a:ext cx="24384001" cy="13716002"/>
              <a:chOff x="0" y="0"/>
              <a:chExt cx="24384001" cy="13716000"/>
            </a:xfrm>
          </p:grpSpPr>
          <p:sp>
            <p:nvSpPr>
              <p:cNvPr id="128" name="Google Shape;128;p27"/>
              <p:cNvSpPr/>
              <p:nvPr/>
            </p:nvSpPr>
            <p:spPr>
              <a:xfrm>
                <a:off x="0" y="0"/>
                <a:ext cx="24384001" cy="1905000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ffectLst>
                <a:outerShdw blurRad="12700" dist="12700" dir="5400000" rotWithShape="0">
                  <a:srgbClr val="000000">
                    <a:alpha val="14901"/>
                  </a:srgbClr>
                </a:outerShdw>
              </a:effectLst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2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7"/>
              <p:cNvSpPr/>
              <p:nvPr/>
            </p:nvSpPr>
            <p:spPr>
              <a:xfrm>
                <a:off x="0" y="12954000"/>
                <a:ext cx="24384001" cy="76200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ffectLst>
                <a:outerShdw dist="12700" dir="16200000" rotWithShape="0">
                  <a:srgbClr val="000000">
                    <a:alpha val="9803"/>
                  </a:srgbClr>
                </a:outerShdw>
              </a:effectLst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25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" name="Google Shape;130;p27"/>
            <p:cNvSpPr/>
            <p:nvPr/>
          </p:nvSpPr>
          <p:spPr>
            <a:xfrm>
              <a:off x="22666027" y="13081000"/>
              <a:ext cx="885892" cy="889000"/>
            </a:xfrm>
            <a:prstGeom prst="roundRect">
              <a:avLst>
                <a:gd name="adj" fmla="val 7168"/>
              </a:avLst>
            </a:prstGeom>
            <a:solidFill>
              <a:srgbClr val="B2B7BF">
                <a:alpha val="49803"/>
              </a:srgbClr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475785" y="532177"/>
            <a:ext cx="1348511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 sz="1125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8524875" y="6587827"/>
            <a:ext cx="285750" cy="22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2"/>
          </p:nvPr>
        </p:nvSpPr>
        <p:spPr>
          <a:xfrm>
            <a:off x="475785" y="113077"/>
            <a:ext cx="133472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2250" b="1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3"/>
          </p:nvPr>
        </p:nvSpPr>
        <p:spPr>
          <a:xfrm>
            <a:off x="475784" y="6540500"/>
            <a:ext cx="266648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5" name="Google Shape;135;p27"/>
          <p:cNvGrpSpPr/>
          <p:nvPr/>
        </p:nvGrpSpPr>
        <p:grpSpPr>
          <a:xfrm>
            <a:off x="10139362" y="4549775"/>
            <a:ext cx="7110413" cy="635000"/>
            <a:chOff x="0" y="0"/>
            <a:chExt cx="18961100" cy="1270000"/>
          </a:xfrm>
        </p:grpSpPr>
        <p:cxnSp>
          <p:nvCxnSpPr>
            <p:cNvPr id="136" name="Google Shape;136;p27"/>
            <p:cNvCxnSpPr/>
            <p:nvPr/>
          </p:nvCxnSpPr>
          <p:spPr>
            <a:xfrm>
              <a:off x="0" y="641350"/>
              <a:ext cx="16457992" cy="0"/>
            </a:xfrm>
            <a:prstGeom prst="straightConnector1">
              <a:avLst/>
            </a:prstGeom>
            <a:noFill/>
            <a:ln w="12700" cap="flat" cmpd="sng">
              <a:solidFill>
                <a:srgbClr val="A6AAA9">
                  <a:alpha val="74901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sp>
          <p:nvSpPr>
            <p:cNvPr id="137" name="Google Shape;137;p27"/>
            <p:cNvSpPr/>
            <p:nvPr/>
          </p:nvSpPr>
          <p:spPr>
            <a:xfrm>
              <a:off x="17183100" y="0"/>
              <a:ext cx="1270000" cy="1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17310100" y="0"/>
              <a:ext cx="1270000" cy="1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17437100" y="0"/>
              <a:ext cx="1270000" cy="1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>
              <a:off x="17564100" y="0"/>
              <a:ext cx="1270000" cy="1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17691100" y="0"/>
              <a:ext cx="1270000" cy="1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Layout">
  <p:cSld name="Chart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" name="Google Shape;28;p4"/>
          <p:cNvSpPr>
            <a:spLocks noGrp="1"/>
          </p:cNvSpPr>
          <p:nvPr>
            <p:ph type="chart" idx="2"/>
          </p:nvPr>
        </p:nvSpPr>
        <p:spPr>
          <a:xfrm>
            <a:off x="457200" y="1676400"/>
            <a:ext cx="33528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CF1C2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959770" y="1676400"/>
            <a:ext cx="4724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ayout">
  <p:cSld name="Photo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" name="Google Shape;33;p5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828800" y="2895600"/>
            <a:ext cx="6858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rgbClr val="CF1C2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828800" y="1631732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6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4038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4038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45" name="Google Shape;45;p7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2251075"/>
            <a:ext cx="4040188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5" y="1676399"/>
            <a:ext cx="404177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5" y="2251075"/>
            <a:ext cx="4041775" cy="361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1760"/>
              <a:buNone/>
              <a:defRPr sz="22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8"/>
          <p:cNvCxnSpPr/>
          <p:nvPr/>
        </p:nvCxnSpPr>
        <p:spPr>
          <a:xfrm>
            <a:off x="1828800" y="354013"/>
            <a:ext cx="6858000" cy="1587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3" name="Google Shape;53;p8"/>
          <p:cNvCxnSpPr/>
          <p:nvPr/>
        </p:nvCxnSpPr>
        <p:spPr>
          <a:xfrm>
            <a:off x="1828800" y="1495425"/>
            <a:ext cx="6858000" cy="1588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Slide">
  <p:cSld name="Title and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258762" y="2071389"/>
            <a:ext cx="855503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−"/>
              <a:defRPr>
                <a:solidFill>
                  <a:schemeClr val="dk1"/>
                </a:solidFill>
              </a:defRPr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▪"/>
              <a:defRPr>
                <a:solidFill>
                  <a:schemeClr val="dk1"/>
                </a:solidFill>
              </a:defRPr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Merriweather Sans"/>
              <a:buChar char="−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2386056" y="713402"/>
            <a:ext cx="5472070" cy="84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CF1C2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339725" y="339725"/>
            <a:ext cx="1260475" cy="1260475"/>
          </a:xfrm>
          <a:prstGeom prst="ellipse">
            <a:avLst/>
          </a:prstGeom>
          <a:solidFill>
            <a:srgbClr val="17365D"/>
          </a:solidFill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395536" y="693857"/>
            <a:ext cx="1152128" cy="56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UMSI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-US" altLang="zh-TW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600" dirty="0"/>
          </a:p>
        </p:txBody>
      </p:sp>
      <p:sp>
        <p:nvSpPr>
          <p:cNvPr id="14" name="Google Shape;14;p1"/>
          <p:cNvSpPr txBox="1"/>
          <p:nvPr/>
        </p:nvSpPr>
        <p:spPr>
          <a:xfrm>
            <a:off x="7745288" y="6481142"/>
            <a:ext cx="1219200" cy="37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CF1C2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0040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spcBef>
                <a:spcPts val="360"/>
              </a:spcBef>
              <a:spcAft>
                <a:spcPts val="0"/>
              </a:spcAft>
              <a:buClr>
                <a:srgbClr val="CF1C21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39725" y="339725"/>
            <a:ext cx="1260475" cy="1260475"/>
          </a:xfrm>
          <a:prstGeom prst="ellipse">
            <a:avLst/>
          </a:prstGeom>
          <a:solidFill>
            <a:srgbClr val="17365D"/>
          </a:solidFill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745288" y="6481142"/>
            <a:ext cx="1219200" cy="376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3F807768-6611-D94D-ACCA-2AA48E807682}"/>
              </a:ext>
            </a:extLst>
          </p:cNvPr>
          <p:cNvSpPr txBox="1"/>
          <p:nvPr userDrawn="1"/>
        </p:nvSpPr>
        <p:spPr>
          <a:xfrm>
            <a:off x="395536" y="693857"/>
            <a:ext cx="1152128" cy="56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UMSI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-US" altLang="zh-TW" sz="1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6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atingstructures.com/2-impromptu-networkin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atingstructures.com/12-2510-crowd-sourcin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65D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ctrTitle"/>
          </p:nvPr>
        </p:nvSpPr>
        <p:spPr>
          <a:xfrm>
            <a:off x="611560" y="1844824"/>
            <a:ext cx="792088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Academic - Practitioner Dialog</a:t>
            </a:r>
            <a:br>
              <a:rPr lang="en-US" sz="3200"/>
            </a:br>
            <a:r>
              <a:rPr lang="en-US"/>
              <a:t>Close Encounters</a:t>
            </a:r>
            <a:br>
              <a:rPr lang="en-US"/>
            </a:br>
            <a:r>
              <a:rPr lang="en-US" sz="2400"/>
              <a:t>ISCRAM Working Group</a:t>
            </a: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subTitle" idx="1"/>
          </p:nvPr>
        </p:nvSpPr>
        <p:spPr>
          <a:xfrm>
            <a:off x="1221432" y="4163291"/>
            <a:ext cx="723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>
                <a:solidFill>
                  <a:schemeClr val="lt1"/>
                </a:solidFill>
              </a:rPr>
              <a:t>Edward G. Happ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SzPts val="1920"/>
              <a:buNone/>
            </a:pPr>
            <a:r>
              <a:rPr lang="en-US">
                <a:solidFill>
                  <a:schemeClr val="lt1"/>
                </a:solidFill>
              </a:rPr>
              <a:t>May 19, 2019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Case 4a:</a:t>
            </a:r>
            <a:r>
              <a:rPr lang="en-US" dirty="0"/>
              <a:t> ICT4D Partnerships for Impact</a:t>
            </a:r>
            <a:endParaRPr dirty="0"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899592" y="1676400"/>
            <a:ext cx="7787208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200" b="0" dirty="0"/>
              <a:t>Two key requirements: </a:t>
            </a:r>
            <a:endParaRPr sz="2200" b="0" dirty="0"/>
          </a:p>
          <a:p>
            <a:pPr marL="457200" lvl="0" indent="-495300" algn="l" rtl="0">
              <a:spcBef>
                <a:spcPts val="40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US" sz="2200" b="0" dirty="0"/>
              <a:t>good partnerships </a:t>
            </a:r>
            <a:r>
              <a:rPr lang="en-US" sz="2200" b="0" dirty="0">
                <a:solidFill>
                  <a:srgbClr val="FF0000"/>
                </a:solidFill>
              </a:rPr>
              <a:t>require trust</a:t>
            </a:r>
            <a:r>
              <a:rPr lang="en-US" sz="2200" b="0" dirty="0"/>
              <a:t>, often based on strong </a:t>
            </a:r>
            <a:r>
              <a:rPr lang="en-US" sz="2200" b="0" dirty="0">
                <a:solidFill>
                  <a:srgbClr val="FF0000"/>
                </a:solidFill>
              </a:rPr>
              <a:t>personal relationships</a:t>
            </a:r>
            <a:r>
              <a:rPr lang="en-US" sz="2200" b="0" dirty="0"/>
              <a:t>. </a:t>
            </a:r>
            <a:endParaRPr sz="2200" b="0" dirty="0"/>
          </a:p>
          <a:p>
            <a:pPr marL="457200" lvl="0" indent="-495300" algn="l" rtl="0">
              <a:spcBef>
                <a:spcPts val="40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US" sz="2200" b="0" dirty="0"/>
              <a:t>they require that </a:t>
            </a:r>
            <a:r>
              <a:rPr lang="en-US" sz="2200" b="0" dirty="0">
                <a:solidFill>
                  <a:srgbClr val="FF0000"/>
                </a:solidFill>
              </a:rPr>
              <a:t>each partner gains</a:t>
            </a:r>
            <a:r>
              <a:rPr lang="en-US" sz="2200" b="0" dirty="0"/>
              <a:t> something through partnership. </a:t>
            </a:r>
            <a:endParaRPr sz="2200" b="0" dirty="0"/>
          </a:p>
          <a:p>
            <a:pPr marL="457200" lvl="0" indent="-3556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</a:pPr>
            <a:endParaRPr b="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b="0" i="1" dirty="0"/>
              <a:t>--Kentaro Toyama</a:t>
            </a:r>
            <a:r>
              <a:rPr lang="en-US" b="0" dirty="0"/>
              <a:t>, “Some Things to Think About for the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b="0" dirty="0"/>
              <a:t>Workshop on Leveraging NGO, University, and Social Venture ICT4D Partnerships for Impact,” May 11, 2018, ICT4D Conference, Lusaka, Zambia</a:t>
            </a:r>
            <a:endParaRPr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2420888"/>
            <a:ext cx="8145133" cy="421344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ICT4D Partnerships for Impact </a:t>
            </a:r>
            <a:r>
              <a:rPr lang="en-US" sz="2000" b="0"/>
              <a:t>(cont.)</a:t>
            </a:r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899592" y="1676400"/>
            <a:ext cx="7787208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0" dirty="0"/>
              <a:t>“A greatly </a:t>
            </a:r>
            <a:r>
              <a:rPr lang="en-US" b="0" i="1" dirty="0"/>
              <a:t>oversimplified </a:t>
            </a:r>
            <a:r>
              <a:rPr lang="en-US" b="0" dirty="0"/>
              <a:t>view of what I have experienced, stressing what different groups do best” </a:t>
            </a:r>
            <a:r>
              <a:rPr lang="en-US" b="0" i="1" dirty="0"/>
              <a:t>--</a:t>
            </a:r>
            <a:r>
              <a:rPr lang="en-US" b="0" i="1" dirty="0" err="1"/>
              <a:t>Kentaro</a:t>
            </a:r>
            <a:r>
              <a:rPr lang="en-US" b="0" i="1" dirty="0"/>
              <a:t> Toyama</a:t>
            </a:r>
            <a:endParaRPr b="0" dirty="0"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b="0" dirty="0"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E93122-9BA4-0A4E-8D07-D99A0CB1E41A}"/>
              </a:ext>
            </a:extLst>
          </p:cNvPr>
          <p:cNvSpPr/>
          <p:nvPr/>
        </p:nvSpPr>
        <p:spPr>
          <a:xfrm>
            <a:off x="6606296" y="4227226"/>
            <a:ext cx="1998152" cy="56962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11C5C85-D7E2-B148-8EA5-6A507C7B43CF}"/>
              </a:ext>
            </a:extLst>
          </p:cNvPr>
          <p:cNvSpPr/>
          <p:nvPr/>
        </p:nvSpPr>
        <p:spPr>
          <a:xfrm>
            <a:off x="4976733" y="2998032"/>
            <a:ext cx="1629563" cy="74696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E9590AF-7172-804D-A86D-0FCAFD37EA88}"/>
              </a:ext>
            </a:extLst>
          </p:cNvPr>
          <p:cNvSpPr/>
          <p:nvPr/>
        </p:nvSpPr>
        <p:spPr>
          <a:xfrm>
            <a:off x="6638776" y="5867400"/>
            <a:ext cx="1998152" cy="84643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6ECD7D-72C0-B442-BE70-D983A1427FDE}"/>
              </a:ext>
            </a:extLst>
          </p:cNvPr>
          <p:cNvSpPr/>
          <p:nvPr/>
        </p:nvSpPr>
        <p:spPr>
          <a:xfrm>
            <a:off x="4976732" y="5296572"/>
            <a:ext cx="1681493" cy="74696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4b:</a:t>
            </a:r>
            <a:r>
              <a:rPr lang="en-US" dirty="0"/>
              <a:t> May-2018 ICTD Workshop Outcomes</a:t>
            </a:r>
            <a:endParaRPr dirty="0"/>
          </a:p>
        </p:txBody>
      </p:sp>
      <p:sp>
        <p:nvSpPr>
          <p:cNvPr id="243" name="Google Shape;243;p43"/>
          <p:cNvSpPr txBox="1">
            <a:spLocks noGrp="1"/>
          </p:cNvSpPr>
          <p:nvPr>
            <p:ph type="body" idx="1"/>
          </p:nvPr>
        </p:nvSpPr>
        <p:spPr>
          <a:xfrm>
            <a:off x="485390" y="1793100"/>
            <a:ext cx="8219400" cy="50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0" u="sng" dirty="0"/>
              <a:t>Common things </a:t>
            </a:r>
            <a:r>
              <a:rPr lang="en-US" b="0" u="sng" dirty="0">
                <a:solidFill>
                  <a:srgbClr val="FF0000"/>
                </a:solidFill>
              </a:rPr>
              <a:t>academics want</a:t>
            </a:r>
            <a:r>
              <a:rPr lang="en-US" b="0" u="sng" dirty="0"/>
              <a:t> that practitioners could provide?</a:t>
            </a:r>
            <a:endParaRPr b="0" u="sng" dirty="0"/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b="0" u="sng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0" dirty="0"/>
              <a:t>Opportunity to test ideas in a real-world environment using </a:t>
            </a:r>
            <a:r>
              <a:rPr lang="en-US" b="0" dirty="0">
                <a:solidFill>
                  <a:srgbClr val="FF0000"/>
                </a:solidFill>
              </a:rPr>
              <a:t>network </a:t>
            </a:r>
          </a:p>
          <a:p>
            <a:pPr indent="-342900">
              <a:spcBef>
                <a:spcPts val="360"/>
              </a:spcBef>
              <a:buSzPts val="1800"/>
              <a:buFont typeface="Noto Sans Symbols"/>
              <a:buAutoNum type="arabicPeriod"/>
            </a:pPr>
            <a:r>
              <a:rPr lang="en-US" b="0" dirty="0">
                <a:solidFill>
                  <a:srgbClr val="FF0000"/>
                </a:solidFill>
              </a:rPr>
              <a:t>Access</a:t>
            </a:r>
            <a:r>
              <a:rPr lang="en-US" b="0" dirty="0"/>
              <a:t> to communities NGOs work with (matching, safeguarding &amp; ethics committees)</a:t>
            </a:r>
            <a:endParaRPr b="0"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0" dirty="0"/>
              <a:t>Research to have </a:t>
            </a:r>
            <a:r>
              <a:rPr lang="en-US" b="0" dirty="0">
                <a:solidFill>
                  <a:srgbClr val="FF0000"/>
                </a:solidFill>
              </a:rPr>
              <a:t>real world impact</a:t>
            </a:r>
            <a:endParaRPr lang="en-US" dirty="0">
              <a:solidFill>
                <a:srgbClr val="FF0000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-US" b="0" dirty="0">
              <a:solidFill>
                <a:srgbClr val="FF0000"/>
              </a:solidFill>
            </a:endParaRP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0" u="sng" dirty="0"/>
              <a:t>Common things </a:t>
            </a:r>
            <a:r>
              <a:rPr lang="en-US" b="0" u="sng" dirty="0">
                <a:solidFill>
                  <a:srgbClr val="FF0000"/>
                </a:solidFill>
              </a:rPr>
              <a:t>practitioners want</a:t>
            </a:r>
            <a:r>
              <a:rPr lang="en-US" b="0" u="sng" dirty="0"/>
              <a:t> that academics could provide?</a:t>
            </a:r>
            <a:endParaRPr lang="en-US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-US" b="0" dirty="0">
                <a:solidFill>
                  <a:srgbClr val="FF0000"/>
                </a:solidFill>
              </a:rPr>
              <a:t>Longitudinal evaluation of project impact/effectiveness </a:t>
            </a:r>
            <a:endParaRPr lang="en-US"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0" dirty="0">
                <a:solidFill>
                  <a:srgbClr val="FF0000"/>
                </a:solidFill>
              </a:rPr>
              <a:t>Training</a:t>
            </a:r>
            <a:r>
              <a:rPr lang="en-US" b="0" dirty="0"/>
              <a:t> &amp; professional development for staff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b="0" dirty="0"/>
              <a:t>Support for internal </a:t>
            </a:r>
            <a:r>
              <a:rPr lang="en-US" b="0" dirty="0">
                <a:solidFill>
                  <a:srgbClr val="FF0000"/>
                </a:solidFill>
              </a:rPr>
              <a:t>M&amp;E</a:t>
            </a:r>
            <a:r>
              <a:rPr lang="en-US" b="0" dirty="0"/>
              <a:t> and pre-assessment of projects</a:t>
            </a: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-US" b="0" dirty="0">
                <a:solidFill>
                  <a:srgbClr val="FF0000"/>
                </a:solidFill>
              </a:rPr>
              <a:t>Help with longer-term, lower-priority work -&gt; free labor</a:t>
            </a:r>
          </a:p>
          <a:p>
            <a:pPr indent="-342900">
              <a:spcBef>
                <a:spcPts val="0"/>
              </a:spcBef>
              <a:buClr>
                <a:srgbClr val="FF0000"/>
              </a:buClr>
              <a:buSzPts val="1800"/>
              <a:buFont typeface="Noto Sans Symbols"/>
              <a:buAutoNum type="arabicPeriod"/>
            </a:pPr>
            <a:r>
              <a:rPr lang="en-US" b="0" dirty="0">
                <a:solidFill>
                  <a:srgbClr val="FF0000"/>
                </a:solidFill>
              </a:rPr>
              <a:t>Summary of research to care about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5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4c: </a:t>
            </a:r>
            <a:r>
              <a:rPr lang="en-US" dirty="0"/>
              <a:t>ICT4D Workshop Results…	</a:t>
            </a:r>
            <a:endParaRPr dirty="0"/>
          </a:p>
        </p:txBody>
      </p:sp>
      <p:sp>
        <p:nvSpPr>
          <p:cNvPr id="336" name="Google Shape;336;p57"/>
          <p:cNvSpPr txBox="1">
            <a:spLocks noGrp="1"/>
          </p:cNvSpPr>
          <p:nvPr>
            <p:ph type="body" idx="1"/>
          </p:nvPr>
        </p:nvSpPr>
        <p:spPr>
          <a:xfrm>
            <a:off x="899592" y="1641764"/>
            <a:ext cx="7787208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Working Groups defined to take two ideas forward:</a:t>
            </a:r>
            <a:endParaRPr dirty="0"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b="0" dirty="0"/>
              <a:t>A strategic university-NGO partnership that is not based on what might be a one-off project and is multi-dimensional with research, etc.</a:t>
            </a:r>
            <a:endParaRPr dirty="0"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b="0" dirty="0"/>
              <a:t>Social impact enterprise to “productize” inventions from academia. First step: identify actors and structure 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</a:pPr>
            <a:endParaRPr lang="en-US" b="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</a:pPr>
            <a:r>
              <a:rPr lang="en-US" b="0" dirty="0"/>
              <a:t>We also talked about collaborating on a </a:t>
            </a:r>
            <a:r>
              <a:rPr lang="en-US" b="0" dirty="0">
                <a:solidFill>
                  <a:srgbClr val="FF0000"/>
                </a:solidFill>
              </a:rPr>
              <a:t>meta-journal</a:t>
            </a:r>
            <a:r>
              <a:rPr lang="en-US" b="0" dirty="0"/>
              <a:t>…later</a:t>
            </a:r>
            <a:endParaRPr b="0" dirty="0"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And…</a:t>
            </a:r>
            <a:endParaRPr dirty="0"/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b="0" dirty="0"/>
              <a:t>Volunteers joined and led the teams</a:t>
            </a:r>
            <a:endParaRPr b="0" dirty="0"/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b="0" dirty="0"/>
              <a:t>2-3 online meetings in 2018</a:t>
            </a:r>
            <a:endParaRPr b="0" dirty="0"/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b="0" dirty="0"/>
              <a:t>No actions taken</a:t>
            </a:r>
            <a:endParaRPr b="0" dirty="0"/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b="0" dirty="0"/>
              <a:t>One group died  when leader got additional job </a:t>
            </a:r>
            <a:endParaRPr b="0" dirty="0"/>
          </a:p>
          <a:p>
            <a:pPr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b="0" dirty="0"/>
              <a:t>One group could not find common meeting times and is seeking a summer intern to research the question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7762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5:</a:t>
            </a:r>
            <a:r>
              <a:rPr lang="en-US" dirty="0"/>
              <a:t> Basic Differences </a:t>
            </a:r>
            <a:br>
              <a:rPr lang="en-US" dirty="0"/>
            </a:br>
            <a:r>
              <a:rPr lang="en-US" dirty="0"/>
              <a:t>“Academics are from Mars…” (Levine)</a:t>
            </a:r>
            <a:endParaRPr dirty="0"/>
          </a:p>
        </p:txBody>
      </p:sp>
      <p:graphicFrame>
        <p:nvGraphicFramePr>
          <p:cNvPr id="281" name="Google Shape;281;p49"/>
          <p:cNvGraphicFramePr/>
          <p:nvPr/>
        </p:nvGraphicFramePr>
        <p:xfrm>
          <a:off x="819193" y="1878540"/>
          <a:ext cx="7505625" cy="4754700"/>
        </p:xfrm>
        <a:graphic>
          <a:graphicData uri="http://schemas.openxmlformats.org/drawingml/2006/table">
            <a:tbl>
              <a:tblPr>
                <a:noFill/>
                <a:tableStyleId>{0E54F667-1F5D-43DF-BC53-A742FC353796}</a:tableStyleId>
              </a:tblPr>
              <a:tblGrid>
                <a:gridCol w="220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Humanitarian Practitioners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Academic Researchers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Timeframe</a:t>
                      </a:r>
                      <a:endParaRPr sz="20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Days or weeks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Years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Mandate</a:t>
                      </a:r>
                      <a:endParaRPr sz="20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Help vulnerable people in crisis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Increase knowledge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Funding</a:t>
                      </a:r>
                      <a:endParaRPr sz="2000"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highlight>
                            <a:srgbClr val="FFFF00"/>
                          </a:highlight>
                        </a:rPr>
                        <a:t>Private &amp; Gov’t donors</a:t>
                      </a:r>
                      <a:endParaRPr sz="200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Private &amp; Gov’t donors</a:t>
                      </a:r>
                      <a:endParaRPr sz="2000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Success Measure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Reports &amp; quantifiable outputs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Quality research publications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highlight>
                            <a:srgbClr val="FFFF00"/>
                          </a:highlight>
                        </a:rPr>
                        <a:t>Need</a:t>
                      </a:r>
                      <a:endParaRPr sz="2000" b="1">
                        <a:highlight>
                          <a:srgbClr val="FFFF00"/>
                        </a:highlight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Research-proven guidelines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Infrastructure-logistics to conduct crisis research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5:</a:t>
            </a:r>
            <a:r>
              <a:rPr lang="en-US" dirty="0"/>
              <a:t> Success Factors (Levine)</a:t>
            </a:r>
            <a:endParaRPr dirty="0"/>
          </a:p>
        </p:txBody>
      </p:sp>
      <p:sp>
        <p:nvSpPr>
          <p:cNvPr id="288" name="Google Shape;288;p50"/>
          <p:cNvSpPr txBox="1">
            <a:spLocks noGrp="1"/>
          </p:cNvSpPr>
          <p:nvPr>
            <p:ph type="body" idx="1"/>
          </p:nvPr>
        </p:nvSpPr>
        <p:spPr>
          <a:xfrm>
            <a:off x="1828800" y="1813560"/>
            <a:ext cx="68580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Dedicated coordinator</a:t>
            </a:r>
            <a:r>
              <a:rPr lang="en-US" sz="2200" dirty="0"/>
              <a:t> between research and operational teams (at HQ and field levels)</a:t>
            </a:r>
            <a:endParaRPr sz="2200" dirty="0"/>
          </a:p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Funding</a:t>
            </a:r>
            <a:r>
              <a:rPr lang="en-US" sz="2200" dirty="0"/>
              <a:t> to pay for the above plus logistical overhead costs (e.g., space and staff time)</a:t>
            </a:r>
            <a:endParaRPr sz="2200" dirty="0"/>
          </a:p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Built into the research </a:t>
            </a:r>
            <a:r>
              <a:rPr lang="en-US" sz="2200" dirty="0">
                <a:solidFill>
                  <a:srgbClr val="FF0000"/>
                </a:solidFill>
              </a:rPr>
              <a:t>grant</a:t>
            </a:r>
            <a:r>
              <a:rPr lang="en-US" sz="2200" dirty="0"/>
              <a:t> and paid to the humanitarian org.</a:t>
            </a:r>
            <a:endParaRPr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5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6:</a:t>
            </a:r>
            <a:r>
              <a:rPr lang="en-US" dirty="0"/>
              <a:t> Interesting ideas partnerships</a:t>
            </a:r>
            <a:endParaRPr dirty="0"/>
          </a:p>
        </p:txBody>
      </p:sp>
      <p:sp>
        <p:nvSpPr>
          <p:cNvPr id="324" name="Google Shape;324;p55"/>
          <p:cNvSpPr txBox="1">
            <a:spLocks noGrp="1"/>
          </p:cNvSpPr>
          <p:nvPr>
            <p:ph type="body" idx="1"/>
          </p:nvPr>
        </p:nvSpPr>
        <p:spPr>
          <a:xfrm>
            <a:off x="862975" y="1784975"/>
            <a:ext cx="7892400" cy="491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Jerry Sternin at Save the Children developed positive deviance approach based on child nutrition program  Vietnam (HBR, 2000)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Pascale (Oxford) and Sternin wrote an important article  (HBR, 2005) applying Sternin’s work to leadership theory</a:t>
            </a:r>
            <a:endParaRPr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dirty="0"/>
              <a:t>Chip Heath (Stanford) &amp; Dan Heath (Duke) developed this idea further in the “Bright Spots” chapter of </a:t>
            </a:r>
            <a:r>
              <a:rPr lang="en-US" u="sng" dirty="0"/>
              <a:t>Switch</a:t>
            </a:r>
            <a:r>
              <a:rPr lang="en-US" dirty="0"/>
              <a:t> (2010)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Notice the </a:t>
            </a:r>
            <a:r>
              <a:rPr lang="en-US" dirty="0">
                <a:solidFill>
                  <a:srgbClr val="FF0000"/>
                </a:solidFill>
              </a:rPr>
              <a:t>practitioner-academic-metapaper</a:t>
            </a:r>
            <a:r>
              <a:rPr lang="en-US" dirty="0"/>
              <a:t> progression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And…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“Maybe the problem is that you can’t import change from the outside in. Instead, you have to </a:t>
            </a:r>
            <a:r>
              <a:rPr lang="en-US" dirty="0">
                <a:solidFill>
                  <a:srgbClr val="FF0000"/>
                </a:solidFill>
              </a:rPr>
              <a:t>find</a:t>
            </a:r>
            <a:r>
              <a:rPr lang="en-US" dirty="0"/>
              <a:t> small, successful but “deviant” practices that are already working in the organization and </a:t>
            </a:r>
            <a:r>
              <a:rPr lang="en-US" dirty="0">
                <a:solidFill>
                  <a:srgbClr val="FF0000"/>
                </a:solidFill>
              </a:rPr>
              <a:t>amplify</a:t>
            </a:r>
            <a:r>
              <a:rPr lang="en-US" dirty="0"/>
              <a:t> them.”—Dorsey on Sternin (Fast Company, 2000)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27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>
            <a:spLocks noGrp="1"/>
          </p:cNvSpPr>
          <p:nvPr>
            <p:ph type="title"/>
          </p:nvPr>
        </p:nvSpPr>
        <p:spPr>
          <a:xfrm>
            <a:off x="1248452" y="2672477"/>
            <a:ext cx="6647100" cy="136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Convergences and Divergences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Collaborate?  </a:t>
            </a:r>
            <a:br>
              <a:rPr lang="en-US" dirty="0"/>
            </a:br>
            <a:r>
              <a:rPr lang="en-US" dirty="0"/>
              <a:t>What are the benefits?</a:t>
            </a:r>
            <a:endParaRPr dirty="0"/>
          </a:p>
        </p:txBody>
      </p:sp>
      <p:sp>
        <p:nvSpPr>
          <p:cNvPr id="301" name="Google Shape;301;p52"/>
          <p:cNvSpPr txBox="1">
            <a:spLocks noGrp="1"/>
          </p:cNvSpPr>
          <p:nvPr>
            <p:ph type="body" idx="1"/>
          </p:nvPr>
        </p:nvSpPr>
        <p:spPr>
          <a:xfrm>
            <a:off x="468630" y="1796415"/>
            <a:ext cx="40386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/>
              <a:t>Practitioner‘s Offer*:</a:t>
            </a:r>
            <a:endParaRPr/>
          </a:p>
          <a:p>
            <a:pPr marL="457200" lvl="0" indent="-355600" algn="l" rtl="0">
              <a:spcBef>
                <a:spcPts val="44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b="0"/>
              <a:t>Access and reach</a:t>
            </a:r>
            <a:endParaRPr sz="2000" b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b="0"/>
              <a:t>Community knowledge &amp; relationships </a:t>
            </a:r>
            <a:endParaRPr sz="2000" b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b="0"/>
              <a:t>Funding (during disaster response) </a:t>
            </a:r>
            <a:endParaRPr sz="2000" b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 b="0"/>
              <a:t>Program design &amp; operational knowledge (on the ground logistics)</a:t>
            </a:r>
            <a:endParaRPr sz="2000" b="0"/>
          </a:p>
        </p:txBody>
      </p:sp>
      <p:sp>
        <p:nvSpPr>
          <p:cNvPr id="302" name="Google Shape;302;p52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40386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US"/>
              <a:t>Academics Offer**:</a:t>
            </a:r>
            <a:endParaRPr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b="0"/>
              <a:t>Co-design and development of innovative solutions</a:t>
            </a:r>
            <a:endParaRPr sz="2000" b="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b="0"/>
              <a:t>Analyses, Simulations, Models addressing specific problems</a:t>
            </a:r>
            <a:endParaRPr sz="2000" b="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b="0"/>
              <a:t>Knowledge and capacity building environments</a:t>
            </a:r>
            <a:endParaRPr sz="2000" b="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 b="0"/>
              <a:t>Credibility &amp; research skills </a:t>
            </a:r>
            <a:endParaRPr sz="2000" b="0"/>
          </a:p>
          <a:p>
            <a:pPr marL="45720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303" name="Google Shape;303;p52"/>
          <p:cNvSpPr txBox="1"/>
          <p:nvPr/>
        </p:nvSpPr>
        <p:spPr>
          <a:xfrm>
            <a:off x="914400" y="576407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 My observations over 20 years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 Tina &amp; Bartel, Kentaro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are the intersections?</a:t>
            </a:r>
            <a:endParaRPr/>
          </a:p>
        </p:txBody>
      </p:sp>
      <p:sp>
        <p:nvSpPr>
          <p:cNvPr id="310" name="Google Shape;310;p53"/>
          <p:cNvSpPr txBox="1">
            <a:spLocks noGrp="1"/>
          </p:cNvSpPr>
          <p:nvPr>
            <p:ph type="body" idx="1"/>
          </p:nvPr>
        </p:nvSpPr>
        <p:spPr>
          <a:xfrm>
            <a:off x="992909" y="1930400"/>
            <a:ext cx="7693891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200" dirty="0"/>
              <a:t>Both want impact</a:t>
            </a:r>
            <a:endParaRPr sz="22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200" dirty="0"/>
              <a:t>Both want the application of knowledge </a:t>
            </a:r>
            <a:endParaRPr sz="22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200" dirty="0"/>
              <a:t>Both recognize the value of working at the community level</a:t>
            </a:r>
            <a:endParaRPr sz="22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2200" dirty="0"/>
              <a:t>Both need funding (from many of the same sources)</a:t>
            </a: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1828800" y="-12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Parable of Crossing the Street</a:t>
            </a: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2160275" y="1752600"/>
            <a:ext cx="5560800" cy="501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0360" algn="l" rtl="0">
              <a:spcBef>
                <a:spcPts val="440"/>
              </a:spcBef>
              <a:spcAft>
                <a:spcPts val="0"/>
              </a:spcAft>
              <a:buSzPts val="1760"/>
              <a:buChar char="●"/>
            </a:pPr>
            <a:r>
              <a:rPr lang="en-US"/>
              <a:t>Visit to Cairo for conference; our host was a manager two levels down in my org</a:t>
            </a:r>
            <a:endParaRPr/>
          </a:p>
          <a:p>
            <a:pPr marL="457200" lvl="0" indent="-340360" algn="l" rtl="0">
              <a:spcBef>
                <a:spcPts val="0"/>
              </a:spcBef>
              <a:spcAft>
                <a:spcPts val="0"/>
              </a:spcAft>
              <a:buSzPts val="1760"/>
              <a:buChar char="●"/>
            </a:pPr>
            <a:r>
              <a:rPr lang="en-US"/>
              <a:t>How to cross 6-lane highway to dinner loc?</a:t>
            </a:r>
            <a:endParaRPr/>
          </a:p>
          <a:p>
            <a:pPr marL="457200" lvl="0" indent="-340360" algn="l" rtl="0">
              <a:spcBef>
                <a:spcPts val="0"/>
              </a:spcBef>
              <a:spcAft>
                <a:spcPts val="0"/>
              </a:spcAft>
              <a:buSzPts val="1760"/>
              <a:buChar char="●"/>
            </a:pPr>
            <a:r>
              <a:rPr lang="en-US"/>
              <a:t>“Take my hand and don’t look”</a:t>
            </a:r>
            <a:endParaRPr/>
          </a:p>
          <a:p>
            <a:pPr marL="457200" lvl="0" indent="-340360" algn="l" rtl="0">
              <a:spcBef>
                <a:spcPts val="0"/>
              </a:spcBef>
              <a:spcAft>
                <a:spcPts val="0"/>
              </a:spcAft>
              <a:buSzPts val="1760"/>
              <a:buChar char="●"/>
            </a:pPr>
            <a:r>
              <a:rPr lang="en-US"/>
              <a:t>“You have to know when to go and when to stop”</a:t>
            </a:r>
            <a:endParaRPr/>
          </a:p>
          <a:p>
            <a:pPr marL="457200" lvl="0" indent="-340360" algn="l" rtl="0">
              <a:spcBef>
                <a:spcPts val="0"/>
              </a:spcBef>
              <a:spcAft>
                <a:spcPts val="0"/>
              </a:spcAft>
              <a:buSzPts val="1760"/>
              <a:buChar char="●"/>
            </a:pPr>
            <a:r>
              <a:rPr lang="en-US"/>
              <a:t>This was his country; we needed to follow his lead</a:t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016" y="936270"/>
            <a:ext cx="7191649" cy="5921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the obstacles?</a:t>
            </a:r>
            <a:endParaRPr/>
          </a:p>
        </p:txBody>
      </p:sp>
      <p:sp>
        <p:nvSpPr>
          <p:cNvPr id="317" name="Google Shape;317;p54"/>
          <p:cNvSpPr txBox="1">
            <a:spLocks noGrp="1"/>
          </p:cNvSpPr>
          <p:nvPr>
            <p:ph type="body" idx="1"/>
          </p:nvPr>
        </p:nvSpPr>
        <p:spPr>
          <a:xfrm>
            <a:off x="845825" y="1676400"/>
            <a:ext cx="7841100" cy="462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Timelines - Disaster Response is now; research and publication process is months 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 dirty="0"/>
              <a:t>The research for this disaster won’t help the current program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Investigation methods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 dirty="0"/>
              <a:t>Program design and monitoring + evaluation (M&amp;E)  versus testing hypotheses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Diverging time &amp; money valuations</a:t>
            </a:r>
            <a:endParaRPr sz="22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 dirty="0"/>
              <a:t>Volunteer culture versus consulting culture </a:t>
            </a:r>
            <a:endParaRPr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6"/>
          <p:cNvSpPr txBox="1">
            <a:spLocks noGrp="1"/>
          </p:cNvSpPr>
          <p:nvPr>
            <p:ph type="title"/>
          </p:nvPr>
        </p:nvSpPr>
        <p:spPr>
          <a:xfrm>
            <a:off x="1248452" y="2609667"/>
            <a:ext cx="6647100" cy="136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8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Did the ICT4D </a:t>
            </a:r>
            <a:r>
              <a:rPr lang="en-US" dirty="0" err="1"/>
              <a:t>WGs</a:t>
            </a:r>
            <a:r>
              <a:rPr lang="en-US" dirty="0"/>
              <a:t> Fizzle?</a:t>
            </a:r>
            <a:endParaRPr dirty="0"/>
          </a:p>
        </p:txBody>
      </p:sp>
      <p:sp>
        <p:nvSpPr>
          <p:cNvPr id="343" name="Google Shape;343;p58"/>
          <p:cNvSpPr txBox="1">
            <a:spLocks noGrp="1"/>
          </p:cNvSpPr>
          <p:nvPr>
            <p:ph type="body" idx="1"/>
          </p:nvPr>
        </p:nvSpPr>
        <p:spPr>
          <a:xfrm>
            <a:off x="1828800" y="1676400"/>
            <a:ext cx="68580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Part-time ownership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Few resources (people, funding)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No driving-force sponsorship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Top-down rather than bottoms-up discovery (positive deviants?)</a:t>
            </a:r>
            <a:endParaRPr sz="2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EF9B-B39D-504E-B95F-43B21F14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to consider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3C39A-03A6-F94E-A6D5-232E11BEF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+mj-lt"/>
              <a:buAutoNum type="arabicPeriod"/>
            </a:pPr>
            <a:r>
              <a:rPr lang="en-US" sz="2200" dirty="0"/>
              <a:t>Can we engage practitioners more in knowledge transfers, for research into practice?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Can we get more specific, with a narrower scope to deliver something useful?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Can we engage students more in this work?</a:t>
            </a:r>
          </a:p>
          <a:p>
            <a:pPr marL="685800" indent="-457200">
              <a:buFont typeface="+mj-lt"/>
              <a:buAutoNum type="arabicPeriod"/>
            </a:pPr>
            <a:endParaRPr lang="en-US" sz="2200" dirty="0"/>
          </a:p>
          <a:p>
            <a:pPr marL="685800" indent="-457200">
              <a:buFont typeface="+mj-lt"/>
              <a:buAutoNum type="arabicPeriod"/>
            </a:pPr>
            <a:endParaRPr lang="en-US" sz="2200" dirty="0"/>
          </a:p>
          <a:p>
            <a:pPr marL="228600" indent="0"/>
            <a:r>
              <a:rPr lang="en-US" sz="2200" dirty="0"/>
              <a:t>Like </a:t>
            </a:r>
            <a:r>
              <a:rPr lang="en-US" sz="2200"/>
              <a:t>in Cairo, </a:t>
            </a:r>
            <a:r>
              <a:rPr lang="en-US" sz="2200" dirty="0"/>
              <a:t>what do you recommend to get us together across this road?</a:t>
            </a:r>
          </a:p>
          <a:p>
            <a:pPr marL="685800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8767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we as academics offer?</a:t>
            </a:r>
            <a:endParaRPr/>
          </a:p>
        </p:txBody>
      </p:sp>
      <p:sp>
        <p:nvSpPr>
          <p:cNvPr id="350" name="Google Shape;350;p59"/>
          <p:cNvSpPr txBox="1">
            <a:spLocks noGrp="1"/>
          </p:cNvSpPr>
          <p:nvPr>
            <p:ph type="body" idx="1"/>
          </p:nvPr>
        </p:nvSpPr>
        <p:spPr>
          <a:xfrm>
            <a:off x="1052825" y="1652798"/>
            <a:ext cx="7841100" cy="47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dirty="0"/>
              <a:t>My call to action includes the following:</a:t>
            </a:r>
            <a:endParaRPr sz="22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spcBef>
                <a:spcPts val="40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Develop crisis </a:t>
            </a:r>
            <a:r>
              <a:rPr lang="en-US" sz="2200" dirty="0">
                <a:solidFill>
                  <a:srgbClr val="FF0000"/>
                </a:solidFill>
              </a:rPr>
              <a:t>guidelines</a:t>
            </a:r>
            <a:r>
              <a:rPr lang="en-US" sz="2200" dirty="0"/>
              <a:t> for academic - practitioner partnerships and test it out on joint projects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Review crisis papers and produce a </a:t>
            </a:r>
            <a:r>
              <a:rPr lang="en-US" sz="2200" dirty="0">
                <a:solidFill>
                  <a:srgbClr val="FF0000"/>
                </a:solidFill>
              </a:rPr>
              <a:t>meta journal</a:t>
            </a:r>
            <a:r>
              <a:rPr lang="en-US" sz="2200" dirty="0"/>
              <a:t> of themes and trends for practitioner audiences to read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Find </a:t>
            </a:r>
            <a:r>
              <a:rPr lang="en-US" sz="2200" dirty="0">
                <a:solidFill>
                  <a:srgbClr val="FF0000"/>
                </a:solidFill>
              </a:rPr>
              <a:t>more success stories</a:t>
            </a:r>
            <a:r>
              <a:rPr lang="en-US" sz="2200" dirty="0"/>
              <a:t>. Have a group of students and advisors find the bright spots and turn up the volume (</a:t>
            </a:r>
            <a:r>
              <a:rPr lang="en-US" sz="2200" dirty="0" err="1"/>
              <a:t>ala</a:t>
            </a:r>
            <a:r>
              <a:rPr lang="en-US" sz="2200" dirty="0"/>
              <a:t> Sternin)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dirty="0"/>
              <a:t>Create a </a:t>
            </a:r>
            <a:r>
              <a:rPr lang="en-US" sz="2200" dirty="0">
                <a:solidFill>
                  <a:srgbClr val="FF0000"/>
                </a:solidFill>
              </a:rPr>
              <a:t>matching service</a:t>
            </a:r>
            <a:r>
              <a:rPr lang="en-US" sz="2200" dirty="0"/>
              <a:t> to connect NGO project needs and research needs, like a VolunteerMatch , Kiva or Projects Direct match donors (of time and money) with humanitarian projects</a:t>
            </a:r>
            <a:endParaRPr sz="22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56256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1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Next?</a:t>
            </a:r>
            <a:endParaRPr/>
          </a:p>
        </p:txBody>
      </p:sp>
      <p:sp>
        <p:nvSpPr>
          <p:cNvPr id="364" name="Google Shape;364;p61"/>
          <p:cNvSpPr txBox="1">
            <a:spLocks noGrp="1"/>
          </p:cNvSpPr>
          <p:nvPr>
            <p:ph type="body" idx="1"/>
          </p:nvPr>
        </p:nvSpPr>
        <p:spPr>
          <a:xfrm>
            <a:off x="925438" y="1590828"/>
            <a:ext cx="8120700" cy="518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Breakout session one: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>
                <a:solidFill>
                  <a:srgbClr val="222222"/>
                </a:solidFill>
              </a:rPr>
              <a:t>Problem Identification/Requirements analysis</a:t>
            </a:r>
            <a:endParaRPr b="0">
              <a:solidFill>
                <a:srgbClr val="222222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AutoNum type="arabicPeriod"/>
            </a:pPr>
            <a:r>
              <a:rPr lang="en-US" b="0">
                <a:solidFill>
                  <a:srgbClr val="222222"/>
                </a:solidFill>
              </a:rPr>
              <a:t>What are the barriers to collaboration</a:t>
            </a:r>
            <a:endParaRPr b="0">
              <a:solidFill>
                <a:srgbClr val="222222"/>
              </a:solidFill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AutoNum type="arabicPeriod"/>
            </a:pPr>
            <a:r>
              <a:rPr lang="en-US" b="0">
                <a:solidFill>
                  <a:srgbClr val="222222"/>
                </a:solidFill>
              </a:rPr>
              <a:t>What are the needs that are not being met</a:t>
            </a:r>
            <a:endParaRPr b="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Breakout session two: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0">
                <a:solidFill>
                  <a:srgbClr val="222222"/>
                </a:solidFill>
              </a:rPr>
              <a:t>Guidelines &amp; Matchmaking priorities</a:t>
            </a:r>
            <a:endParaRPr b="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-US" b="0">
                <a:solidFill>
                  <a:srgbClr val="222222"/>
                </a:solidFill>
              </a:rPr>
              <a:t>What would be the headlines for a guide to academic - practitioner partnerships during crises?</a:t>
            </a:r>
            <a:endParaRPr b="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-US" b="0">
                <a:solidFill>
                  <a:srgbClr val="222222"/>
                </a:solidFill>
              </a:rPr>
              <a:t>What would it take to produce an annual journal summarizing our research for themes and trends that can be applied?</a:t>
            </a:r>
            <a:endParaRPr b="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-US" b="0">
                <a:solidFill>
                  <a:srgbClr val="222222"/>
                </a:solidFill>
              </a:rPr>
              <a:t>What types of cases where we want to turn up the volume?</a:t>
            </a:r>
            <a:endParaRPr b="0">
              <a:solidFill>
                <a:srgbClr val="22222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-US" b="0">
                <a:solidFill>
                  <a:srgbClr val="222222"/>
                </a:solidFill>
              </a:rPr>
              <a:t>What are the requirements for a practice-research project matching service that we would want to use?</a:t>
            </a:r>
            <a:endParaRPr b="0">
              <a:solidFill>
                <a:srgbClr val="22222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30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06FE-0C18-9A4E-8DEB-4F83F91A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2 Instructions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8D08F-E72C-EE46-B422-760C26FCF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272" y="1676400"/>
            <a:ext cx="9041377" cy="4830762"/>
          </a:xfrm>
        </p:spPr>
        <p:txBody>
          <a:bodyPr/>
          <a:lstStyle/>
          <a:p>
            <a:pPr marL="228600" indent="0"/>
            <a:r>
              <a:rPr lang="en-US" sz="2200" dirty="0"/>
              <a:t>Part One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Break into four small teams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Each team discusses pros and cons of each of  the four questions (the team’s own question may be added), one question per flip chart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Each team votes on one of the questions to focus on (individual dots/post-it exercise – 2 each)</a:t>
            </a:r>
          </a:p>
          <a:p>
            <a:pPr marL="228600" indent="0"/>
            <a:r>
              <a:rPr lang="en-US" sz="2200" dirty="0"/>
              <a:t>Part Two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With the selected focus question, brainstorm topic headings of content/steps to implement the question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Select top 5 (individual dots/post-it exercise – 5 each)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Report out on top question and top 5 headings</a:t>
            </a:r>
          </a:p>
        </p:txBody>
      </p:sp>
    </p:spTree>
    <p:extLst>
      <p:ext uri="{BB962C8B-B14F-4D97-AF65-F5344CB8AC3E}">
        <p14:creationId xmlns:p14="http://schemas.microsoft.com/office/powerpoint/2010/main" val="3173807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3"/>
          <p:cNvSpPr txBox="1">
            <a:spLocks noGrp="1"/>
          </p:cNvSpPr>
          <p:nvPr>
            <p:ph type="title"/>
          </p:nvPr>
        </p:nvSpPr>
        <p:spPr>
          <a:xfrm>
            <a:off x="1139652" y="2518172"/>
            <a:ext cx="6647100" cy="136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Vantage Points</a:t>
            </a:r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1828800" y="1293745"/>
            <a:ext cx="6858000" cy="489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Contexts: </a:t>
            </a:r>
            <a:r>
              <a:rPr lang="en-US">
                <a:solidFill>
                  <a:srgbClr val="FF0000"/>
                </a:solidFill>
              </a:rPr>
              <a:t>[make this a 2D timeline of contexts and key influences</a:t>
            </a:r>
            <a:endParaRPr>
              <a:solidFill>
                <a:srgbClr val="FF0000"/>
              </a:solidFill>
            </a:endParaRPr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-US"/>
              <a:t>CIO, Save the children, 2000-2009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/>
              <a:t>Global CIO, IFRC, 2010-2016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/>
              <a:t>NetHope Chariman, 2003-2014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/>
              <a:t>UMSI Faculty, 2017-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Cases I looked at:</a:t>
            </a:r>
            <a:endParaRPr/>
          </a:p>
          <a:p>
            <a:pPr marL="457200" lvl="0" indent="-330200" algn="l" rtl="0">
              <a:spcBef>
                <a:spcPts val="400"/>
              </a:spcBef>
              <a:spcAft>
                <a:spcPts val="0"/>
              </a:spcAft>
              <a:buSzPts val="1600"/>
              <a:buAutoNum type="arabicPeriod"/>
            </a:pPr>
            <a:r>
              <a:rPr lang="en-US"/>
              <a:t>Sternin and Pascale Positive Deviance, 2000, 2005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/>
              <a:t>Heath Bro’s extension in </a:t>
            </a:r>
            <a:r>
              <a:rPr lang="en-US" u="sng"/>
              <a:t>Switch</a:t>
            </a:r>
            <a:r>
              <a:rPr lang="en-US"/>
              <a:t>, 2010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/>
              <a:t>Tina and Bartel, IFRC CIO Summit keynote, June 2016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/>
              <a:t>ICT4D conference 2018, Kentaro et al.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 b="0">
                <a:solidFill>
                  <a:srgbClr val="17365D"/>
                </a:solidFill>
              </a:rPr>
              <a:t>Alan Levine, “Academics are from Mars; Humanitarians are from Venus,” 2016</a:t>
            </a:r>
            <a:endParaRPr sz="2200" b="0"/>
          </a:p>
        </p:txBody>
      </p:sp>
    </p:spTree>
    <p:extLst>
      <p:ext uri="{BB962C8B-B14F-4D97-AF65-F5344CB8AC3E}">
        <p14:creationId xmlns:p14="http://schemas.microsoft.com/office/powerpoint/2010/main" val="241698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1139652" y="2518172"/>
            <a:ext cx="6647100" cy="136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Close Encounters</a:t>
            </a:r>
            <a:endParaRPr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5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</a:t>
            </a:r>
            <a:endParaRPr/>
          </a:p>
        </p:txBody>
      </p:sp>
      <p:sp>
        <p:nvSpPr>
          <p:cNvPr id="389" name="Google Shape;389;p65"/>
          <p:cNvSpPr txBox="1">
            <a:spLocks noGrp="1"/>
          </p:cNvSpPr>
          <p:nvPr>
            <p:ph type="body" idx="1"/>
          </p:nvPr>
        </p:nvSpPr>
        <p:spPr>
          <a:xfrm>
            <a:off x="1089585" y="1619250"/>
            <a:ext cx="7534200" cy="499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Aim at academics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Problems: what practitioners say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What can academics change to better engage with practitioners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What academics can’t change? Their research goals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Timelines are different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How can you achieve research goals and impact humanitarian work. 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What kind of partners do you need to make that happen.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Is match-making the goal?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Provocative questions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4"/>
          <p:cNvSpPr txBox="1">
            <a:spLocks noGrp="1"/>
          </p:cNvSpPr>
          <p:nvPr>
            <p:ph type="title"/>
          </p:nvPr>
        </p:nvSpPr>
        <p:spPr>
          <a:xfrm>
            <a:off x="1619672" y="350838"/>
            <a:ext cx="742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Academic &amp; Practitioner Communities </a:t>
            </a:r>
            <a:endParaRPr/>
          </a:p>
        </p:txBody>
      </p:sp>
      <p:sp>
        <p:nvSpPr>
          <p:cNvPr id="382" name="Google Shape;382;p64"/>
          <p:cNvSpPr txBox="1">
            <a:spLocks noGrp="1"/>
          </p:cNvSpPr>
          <p:nvPr>
            <p:ph type="body" idx="1"/>
          </p:nvPr>
        </p:nvSpPr>
        <p:spPr>
          <a:xfrm>
            <a:off x="161703" y="1601407"/>
            <a:ext cx="8820600" cy="52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/>
              <a:t>“From ACADEMIA, with Love,” Dr. Tina Comes and Dr.  Bartel Van De Walle, IFRC CIO Summit, June, 2016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2200" i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 i="1" u="sng"/>
              <a:t>Questions</a:t>
            </a:r>
            <a:endParaRPr sz="2200" u="sng"/>
          </a:p>
          <a:p>
            <a:pPr marL="635000" lvl="1" indent="-495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US" sz="2200"/>
              <a:t>If decision-making is such </a:t>
            </a:r>
            <a:r>
              <a:rPr lang="en-US" sz="2200">
                <a:solidFill>
                  <a:srgbClr val="FF0000"/>
                </a:solidFill>
              </a:rPr>
              <a:t>a complex web</a:t>
            </a:r>
            <a:r>
              <a:rPr lang="en-US" sz="2200"/>
              <a:t>, how (&amp; who) can data help?</a:t>
            </a:r>
            <a:endParaRPr sz="2200"/>
          </a:p>
          <a:p>
            <a:pPr marL="635000" lvl="1" indent="-495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US" sz="2200"/>
              <a:t>Can information about “needs &amp; uncertain trends” translate into better supply chains? Aren’t </a:t>
            </a:r>
            <a:r>
              <a:rPr lang="en-US" sz="2200">
                <a:solidFill>
                  <a:srgbClr val="FF0000"/>
                </a:solidFill>
              </a:rPr>
              <a:t>humanitarian supply chains </a:t>
            </a:r>
            <a:r>
              <a:rPr lang="en-US" sz="2200"/>
              <a:t>inherently different? </a:t>
            </a:r>
            <a:endParaRPr sz="2200"/>
          </a:p>
          <a:p>
            <a:pPr marL="635000" lvl="1" indent="-495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en-US" sz="2200"/>
              <a:t>If Ebola was a “Big Data disaster” due to a lack of data privacy about mobile phone use, what’s </a:t>
            </a:r>
            <a:r>
              <a:rPr lang="en-US" sz="2200">
                <a:solidFill>
                  <a:srgbClr val="FF0000"/>
                </a:solidFill>
              </a:rPr>
              <a:t>the right balance </a:t>
            </a:r>
            <a:r>
              <a:rPr lang="en-US" sz="2200"/>
              <a:t>with urgent data needs for the public good?</a:t>
            </a:r>
            <a:endParaRPr sz="2200"/>
          </a:p>
          <a:p>
            <a:pPr marL="635000" lvl="1" indent="-3556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None/>
            </a:pPr>
            <a:endParaRPr sz="2200"/>
          </a:p>
          <a:p>
            <a:pPr marL="273050" lvl="0" indent="-273050" algn="l" rtl="0">
              <a:spcBef>
                <a:spcPts val="440"/>
              </a:spcBef>
              <a:spcAft>
                <a:spcPts val="0"/>
              </a:spcAft>
              <a:buSzPts val="1760"/>
              <a:buNone/>
            </a:pPr>
            <a:br>
              <a:rPr lang="en-US" sz="2200"/>
            </a:br>
            <a:endParaRPr sz="2200"/>
          </a:p>
          <a:p>
            <a:pPr marL="273050" lvl="0" indent="-273050" algn="l" rtl="0">
              <a:spcBef>
                <a:spcPts val="440"/>
              </a:spcBef>
              <a:spcAft>
                <a:spcPts val="0"/>
              </a:spcAft>
              <a:buSzPts val="1760"/>
              <a:buNone/>
            </a:pP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3054970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6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ICTD Workshop - What, When &amp; Where</a:t>
            </a:r>
            <a:endParaRPr/>
          </a:p>
        </p:txBody>
      </p:sp>
      <p:sp>
        <p:nvSpPr>
          <p:cNvPr id="395" name="Google Shape;395;p66"/>
          <p:cNvSpPr txBox="1">
            <a:spLocks noGrp="1"/>
          </p:cNvSpPr>
          <p:nvPr>
            <p:ph type="body" idx="1"/>
          </p:nvPr>
        </p:nvSpPr>
        <p:spPr>
          <a:xfrm>
            <a:off x="899592" y="1579245"/>
            <a:ext cx="77871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0"/>
              <a:t>A half-day day workshop is proposed to bring together NGO practitioners, researchers, and representatives from social ventures to strengthen collaborations around ICT4D solutions.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0"/>
              <a:t>The workshop will be conducted at the Convention Centre in Lusaka, Zambia after the ICT4D conference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b="0"/>
              <a:t>Friday, 11 May 2018, 9am-1pm 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ICT4D Workshop - Why?</a:t>
            </a:r>
            <a:endParaRPr/>
          </a:p>
        </p:txBody>
      </p:sp>
      <p:sp>
        <p:nvSpPr>
          <p:cNvPr id="401" name="Google Shape;401;p67"/>
          <p:cNvSpPr txBox="1">
            <a:spLocks noGrp="1"/>
          </p:cNvSpPr>
          <p:nvPr>
            <p:ph type="body" idx="1"/>
          </p:nvPr>
        </p:nvSpPr>
        <p:spPr>
          <a:xfrm>
            <a:off x="467544" y="1772816"/>
            <a:ext cx="8219400" cy="4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/>
              <a:t>Abstract: </a:t>
            </a:r>
            <a:r>
              <a:rPr lang="en-US" sz="2200" b="0"/>
              <a:t>Encouraging Productive Interaction between Practitioners and Researchers</a:t>
            </a:r>
            <a:endParaRPr/>
          </a:p>
          <a:p>
            <a:pPr marL="273050" lvl="0" indent="-273050" algn="l" rtl="0">
              <a:spcBef>
                <a:spcPts val="440"/>
              </a:spcBef>
              <a:spcAft>
                <a:spcPts val="0"/>
              </a:spcAft>
              <a:buSzPts val="1760"/>
              <a:buNone/>
            </a:pPr>
            <a:br>
              <a:rPr lang="en-US" sz="2200" b="0"/>
            </a:br>
            <a:r>
              <a:rPr lang="en-US" sz="2200" b="0"/>
              <a:t>ICT4D research and practice are often </a:t>
            </a:r>
            <a:r>
              <a:rPr lang="en-US" sz="2200" b="0">
                <a:solidFill>
                  <a:srgbClr val="FF0000"/>
                </a:solidFill>
              </a:rPr>
              <a:t>disconnected</a:t>
            </a:r>
            <a:r>
              <a:rPr lang="en-US" sz="2200" b="0"/>
              <a:t>: One prominent aspect of this phenomenon is that the practitioner-focused ICT4D Conference and the academic-focused ICTD conference tend to be </a:t>
            </a:r>
            <a:r>
              <a:rPr lang="en-US" sz="2200" b="0">
                <a:solidFill>
                  <a:srgbClr val="FF0000"/>
                </a:solidFill>
              </a:rPr>
              <a:t>siloed with relatively few participants crossing over </a:t>
            </a:r>
            <a:r>
              <a:rPr lang="en-US" sz="2200" b="0"/>
              <a:t>to the other. In this invitation-only workshop, we bring together practitioners and researchers to identify and brainstorm </a:t>
            </a:r>
            <a:r>
              <a:rPr lang="en-US" sz="2200" b="0">
                <a:solidFill>
                  <a:srgbClr val="FF0000"/>
                </a:solidFill>
              </a:rPr>
              <a:t>solutions to the obstacles that impede better interaction</a:t>
            </a:r>
            <a:r>
              <a:rPr lang="en-US" sz="2200" b="0"/>
              <a:t> between the two groups. Our goal is to arrive at a small number of </a:t>
            </a:r>
            <a:r>
              <a:rPr lang="en-US" sz="2200" b="0">
                <a:solidFill>
                  <a:srgbClr val="FF0000"/>
                </a:solidFill>
              </a:rPr>
              <a:t>collaborative projects </a:t>
            </a:r>
            <a:r>
              <a:rPr lang="en-US" sz="2200" b="0"/>
              <a:t>around which groups of practitioners and researchers would work together.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8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Questions</a:t>
            </a:r>
            <a:endParaRPr/>
          </a:p>
        </p:txBody>
      </p:sp>
      <p:sp>
        <p:nvSpPr>
          <p:cNvPr id="407" name="Google Shape;407;p68"/>
          <p:cNvSpPr txBox="1">
            <a:spLocks noGrp="1"/>
          </p:cNvSpPr>
          <p:nvPr>
            <p:ph type="body" idx="1"/>
          </p:nvPr>
        </p:nvSpPr>
        <p:spPr>
          <a:xfrm>
            <a:off x="319225" y="1676400"/>
            <a:ext cx="8717400" cy="4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u="sng">
                <a:solidFill>
                  <a:srgbClr val="FF0000"/>
                </a:solidFill>
              </a:rPr>
              <a:t>Discussion: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/>
              <a:t>1) How to take nonprofit problems and turn them into research initiatives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/>
              <a:t>2) How to take academic research and have more practical application for practitioners? 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/>
              <a:t>3) What do practitioners need or desperately want (and in what form do they need it), that academics are likely able to offer?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/>
              <a:t>4) What do academics need or desperately want (and in what form they need it), that practitioners are likely able to offer. 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/>
              <a:t>5) How do we harvest research to have more practical impact? 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u="sng">
                <a:solidFill>
                  <a:srgbClr val="FF0000"/>
                </a:solidFill>
              </a:rPr>
              <a:t>Desired Outcomes:</a:t>
            </a:r>
            <a:endParaRPr u="sng">
              <a:solidFill>
                <a:srgbClr val="FF0000"/>
              </a:solidFill>
            </a:endParaRPr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/>
              <a:t>1) Participants identify 1 or 2 problems they are working on (or facing)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/>
              <a:t>2) Identify points of intersection on these (current and potential)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/>
              <a:t>3) Narrowing to the top 2-3 we want to work on together in the coming year.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/>
              <a:t> 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9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May-2018 ICTD Workshop Outcomes</a:t>
            </a:r>
            <a:endParaRPr/>
          </a:p>
        </p:txBody>
      </p:sp>
      <p:sp>
        <p:nvSpPr>
          <p:cNvPr id="413" name="Google Shape;413;p69"/>
          <p:cNvSpPr txBox="1">
            <a:spLocks noGrp="1"/>
          </p:cNvSpPr>
          <p:nvPr>
            <p:ph type="body" idx="1"/>
          </p:nvPr>
        </p:nvSpPr>
        <p:spPr>
          <a:xfrm>
            <a:off x="971600" y="1676400"/>
            <a:ext cx="77151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0" u="sng"/>
              <a:t>Exercise 1 - Clarify problems: Impromptu Networking*: </a:t>
            </a:r>
            <a:endParaRPr b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b="0"/>
              <a:t>“As a practitioner, what do you need or desperately want that academics might be able to offer? </a:t>
            </a:r>
            <a:endParaRPr b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b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b="0"/>
              <a:t>“As an academic, what do you need or desperately want that practitioners might be able to offer?”</a:t>
            </a:r>
            <a:endParaRPr b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b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b="0"/>
              <a:t>For more than one citation, it is noted in parenthesis.</a:t>
            </a:r>
            <a:endParaRPr b="0"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b="0"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b="0"/>
          </a:p>
          <a:p>
            <a:pPr marL="273050" lvl="0" indent="-273050" algn="l" rtl="0"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800" b="0"/>
              <a:t>*Liberating Structures, </a:t>
            </a:r>
            <a:r>
              <a:rPr lang="en-US" sz="1800" b="0" i="1"/>
              <a:t>Impromptu Networking, </a:t>
            </a:r>
            <a:r>
              <a:rPr lang="en-US" sz="1800" b="0" u="sng">
                <a:solidFill>
                  <a:schemeClr val="hlink"/>
                </a:solidFill>
                <a:hlinkClick r:id="rId3"/>
              </a:rPr>
              <a:t>http://www.liberatingstructures.com/2-impromptu-networking/</a:t>
            </a:r>
            <a:endParaRPr sz="1800" b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0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May-2018 ICTD Workshop Outcomes</a:t>
            </a:r>
            <a:endParaRPr/>
          </a:p>
        </p:txBody>
      </p:sp>
      <p:sp>
        <p:nvSpPr>
          <p:cNvPr id="419" name="Google Shape;419;p70"/>
          <p:cNvSpPr txBox="1">
            <a:spLocks noGrp="1"/>
          </p:cNvSpPr>
          <p:nvPr>
            <p:ph type="body" idx="1"/>
          </p:nvPr>
        </p:nvSpPr>
        <p:spPr>
          <a:xfrm>
            <a:off x="539552" y="1676400"/>
            <a:ext cx="81471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0" u="sng"/>
              <a:t>Exercise 2 - Finding the best ideas: 25/10 Crowdsourcing*:</a:t>
            </a:r>
            <a:endParaRPr b="0"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r>
              <a:rPr lang="en-US" b="0"/>
              <a:t>“If you were ten times bolder, what big idea would you recommend? What first step would you take to get started?”  Exchange cards 5 times, rate each idea on 1-5 scale, and then sum the scores.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b="0"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b="0"/>
          </a:p>
          <a:p>
            <a:pPr marL="273050" lvl="0" indent="-273050" algn="l" rtl="0"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800" b="0"/>
              <a:t>*Liberating Structures, </a:t>
            </a:r>
            <a:r>
              <a:rPr lang="en-US" sz="1800" b="0" i="1"/>
              <a:t>25/10 Crowdsourcing,</a:t>
            </a:r>
            <a:endParaRPr/>
          </a:p>
          <a:p>
            <a:pPr marL="273050" lvl="0" indent="-273050" algn="l" rtl="0">
              <a:spcBef>
                <a:spcPts val="360"/>
              </a:spcBef>
              <a:spcAft>
                <a:spcPts val="0"/>
              </a:spcAft>
              <a:buSzPts val="1440"/>
              <a:buNone/>
            </a:pPr>
            <a:r>
              <a:rPr lang="en-US" sz="1800" b="0" u="sng">
                <a:solidFill>
                  <a:schemeClr val="hlink"/>
                </a:solidFill>
                <a:hlinkClick r:id="rId3"/>
              </a:rPr>
              <a:t>http://www.liberatingstructures.com/12-2510-crowd-sourcing/</a:t>
            </a:r>
            <a:endParaRPr sz="1800" b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1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practitioners want?</a:t>
            </a:r>
            <a:endParaRPr/>
          </a:p>
        </p:txBody>
      </p:sp>
      <p:sp>
        <p:nvSpPr>
          <p:cNvPr id="426" name="Google Shape;426;p71"/>
          <p:cNvSpPr txBox="1">
            <a:spLocks noGrp="1"/>
          </p:cNvSpPr>
          <p:nvPr>
            <p:ph type="body" idx="1"/>
          </p:nvPr>
        </p:nvSpPr>
        <p:spPr>
          <a:xfrm>
            <a:off x="1000120" y="1828800"/>
            <a:ext cx="7824000" cy="42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It depends on when.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For </a:t>
            </a:r>
            <a:r>
              <a:rPr lang="en-US" sz="2400">
                <a:solidFill>
                  <a:srgbClr val="FF0000"/>
                </a:solidFill>
              </a:rPr>
              <a:t>disasters</a:t>
            </a:r>
            <a:r>
              <a:rPr lang="en-US" sz="2400"/>
              <a:t> it’s speed and volume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   So a key question is how to do more faster?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For </a:t>
            </a:r>
            <a:r>
              <a:rPr lang="en-US" sz="2400">
                <a:solidFill>
                  <a:srgbClr val="FF0000"/>
                </a:solidFill>
              </a:rPr>
              <a:t>long-term development</a:t>
            </a:r>
            <a:r>
              <a:rPr lang="en-US" sz="2400"/>
              <a:t> it’s quality and funding 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   How to have measurable impact for less cost?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2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read us?</a:t>
            </a:r>
            <a:endParaRPr/>
          </a:p>
        </p:txBody>
      </p:sp>
      <p:sp>
        <p:nvSpPr>
          <p:cNvPr id="433" name="Google Shape;433;p72"/>
          <p:cNvSpPr txBox="1">
            <a:spLocks noGrp="1"/>
          </p:cNvSpPr>
          <p:nvPr>
            <p:ph type="body" idx="1"/>
          </p:nvPr>
        </p:nvSpPr>
        <p:spPr>
          <a:xfrm>
            <a:off x="102875" y="1646250"/>
            <a:ext cx="4469100" cy="521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44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NGO IT futures presentation at a university in Ohio.  I was CIO of an int’l org. 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During the Q&amp;A, professor asked, “Do you read any of our work”?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No, but… I read research meta-papers in language of business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Importance of knowing your audience.  Are professors writing largely for peers?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As member of UM faculty, I am more aware of pressures both groups face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To connect, need is for more meta-work.      </a:t>
            </a:r>
            <a:endParaRPr sz="2000"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434" name="Google Shape;43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646252"/>
            <a:ext cx="4038600" cy="4150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1828800" y="350850"/>
            <a:ext cx="7200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comments from Tina &amp; Bartel</a:t>
            </a:r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810289" y="1711097"/>
            <a:ext cx="8219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Academics and students are not free resources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Data analyses, simulations and models require cross-organization data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Academics offer (Proposal for Partnership)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/>
              <a:t>Co-design and development of innovative solutions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/>
              <a:t>Analyses, Simulations, Models addressing specific problems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/>
              <a:t>Knowledge and capacity building environments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They Need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/>
              <a:t>Access and joint deployment mechanisms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/>
              <a:t>Development of funding lines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200"/>
              <a:t>Feedback and an open conversational culture</a:t>
            </a:r>
            <a:endParaRPr sz="2200"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335318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62DA-840B-E94B-BD1E-261F62C9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Vantage Points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E3953E2-7E70-5B47-A0E8-046BA9F12107}"/>
              </a:ext>
            </a:extLst>
          </p:cNvPr>
          <p:cNvSpPr/>
          <p:nvPr/>
        </p:nvSpPr>
        <p:spPr>
          <a:xfrm>
            <a:off x="422337" y="2673905"/>
            <a:ext cx="1956816" cy="9692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For Profit IT</a:t>
            </a:r>
          </a:p>
          <a:p>
            <a:pPr algn="ctr"/>
            <a:r>
              <a:rPr lang="en-US" sz="1600" dirty="0"/>
              <a:t>1977-1990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EFCA01D-90A2-CA4B-971E-9869ACBEF9D5}"/>
              </a:ext>
            </a:extLst>
          </p:cNvPr>
          <p:cNvSpPr/>
          <p:nvPr/>
        </p:nvSpPr>
        <p:spPr>
          <a:xfrm>
            <a:off x="2416986" y="2682903"/>
            <a:ext cx="1956816" cy="9692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600" dirty="0"/>
              <a:t>Mgmt Consulting </a:t>
            </a:r>
          </a:p>
          <a:p>
            <a:pPr algn="ctr"/>
            <a:r>
              <a:rPr lang="en-US" sz="1600" dirty="0"/>
              <a:t>1990-1999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732880E-9850-6E46-9787-71D614E46B55}"/>
              </a:ext>
            </a:extLst>
          </p:cNvPr>
          <p:cNvSpPr/>
          <p:nvPr/>
        </p:nvSpPr>
        <p:spPr>
          <a:xfrm>
            <a:off x="4415354" y="2664228"/>
            <a:ext cx="1956816" cy="9692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600" dirty="0"/>
              <a:t>Non-Profit</a:t>
            </a:r>
          </a:p>
          <a:p>
            <a:pPr algn="ctr"/>
            <a:r>
              <a:rPr lang="en-US" sz="1600" dirty="0"/>
              <a:t> CIO </a:t>
            </a:r>
          </a:p>
          <a:p>
            <a:pPr algn="ctr"/>
            <a:r>
              <a:rPr lang="en-US" sz="1600" dirty="0"/>
              <a:t>2000-2016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4FA1A35-3C68-1045-9BDF-593EAC20EDCB}"/>
              </a:ext>
            </a:extLst>
          </p:cNvPr>
          <p:cNvSpPr/>
          <p:nvPr/>
        </p:nvSpPr>
        <p:spPr>
          <a:xfrm>
            <a:off x="6432414" y="2664228"/>
            <a:ext cx="1956816" cy="9692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600" dirty="0"/>
              <a:t>University</a:t>
            </a:r>
          </a:p>
          <a:p>
            <a:pPr algn="ctr"/>
            <a:r>
              <a:rPr lang="en-US" sz="1600" dirty="0"/>
              <a:t>Faculty</a:t>
            </a:r>
          </a:p>
          <a:p>
            <a:pPr algn="ctr"/>
            <a:r>
              <a:rPr lang="en-US" sz="1600" dirty="0"/>
              <a:t>2017-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E70243-AF1C-8044-B350-7BEDEFB48199}"/>
              </a:ext>
            </a:extLst>
          </p:cNvPr>
          <p:cNvCxnSpPr>
            <a:cxnSpLocks/>
          </p:cNvCxnSpPr>
          <p:nvPr/>
        </p:nvCxnSpPr>
        <p:spPr>
          <a:xfrm flipV="1">
            <a:off x="2897909" y="3652168"/>
            <a:ext cx="1496669" cy="1189064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450830-EB4C-B947-97F9-2F198A3C456C}"/>
              </a:ext>
            </a:extLst>
          </p:cNvPr>
          <p:cNvSpPr txBox="1"/>
          <p:nvPr/>
        </p:nvSpPr>
        <p:spPr>
          <a:xfrm rot="19188767">
            <a:off x="2730956" y="4241378"/>
            <a:ext cx="90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Sternin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4E8B91-188D-324F-AB71-3B7E86424C9D}"/>
              </a:ext>
            </a:extLst>
          </p:cNvPr>
          <p:cNvSpPr txBox="1"/>
          <p:nvPr/>
        </p:nvSpPr>
        <p:spPr>
          <a:xfrm rot="19174839">
            <a:off x="3578599" y="3996965"/>
            <a:ext cx="165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Heath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B8D03C-EAE1-7A47-A6C9-0FB210B6DEBA}"/>
              </a:ext>
            </a:extLst>
          </p:cNvPr>
          <p:cNvCxnSpPr>
            <a:cxnSpLocks/>
          </p:cNvCxnSpPr>
          <p:nvPr/>
        </p:nvCxnSpPr>
        <p:spPr>
          <a:xfrm flipV="1">
            <a:off x="3777674" y="3666028"/>
            <a:ext cx="1496669" cy="1189064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968BAE-3F13-8442-8945-ED40D62B3259}"/>
              </a:ext>
            </a:extLst>
          </p:cNvPr>
          <p:cNvCxnSpPr>
            <a:cxnSpLocks/>
          </p:cNvCxnSpPr>
          <p:nvPr/>
        </p:nvCxnSpPr>
        <p:spPr>
          <a:xfrm flipV="1">
            <a:off x="4343389" y="3654483"/>
            <a:ext cx="1496669" cy="1189064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D9893A-5661-5C4B-B2DB-FA4968E237D7}"/>
              </a:ext>
            </a:extLst>
          </p:cNvPr>
          <p:cNvCxnSpPr>
            <a:cxnSpLocks/>
          </p:cNvCxnSpPr>
          <p:nvPr/>
        </p:nvCxnSpPr>
        <p:spPr>
          <a:xfrm flipV="1">
            <a:off x="5440224" y="3642938"/>
            <a:ext cx="1496669" cy="1189064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1EC7073-5013-AB4E-9CF8-1728EABDA166}"/>
              </a:ext>
            </a:extLst>
          </p:cNvPr>
          <p:cNvSpPr txBox="1"/>
          <p:nvPr/>
        </p:nvSpPr>
        <p:spPr>
          <a:xfrm rot="19188767">
            <a:off x="3121671" y="4130715"/>
            <a:ext cx="128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B050"/>
                </a:solidFill>
              </a:rPr>
              <a:t>NetHope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BEE866-E050-CE4E-ABAC-435206AD7EA6}"/>
              </a:ext>
            </a:extLst>
          </p:cNvPr>
          <p:cNvSpPr txBox="1"/>
          <p:nvPr/>
        </p:nvSpPr>
        <p:spPr>
          <a:xfrm rot="19188767">
            <a:off x="4014116" y="4009719"/>
            <a:ext cx="186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B050"/>
                </a:solidFill>
              </a:rPr>
              <a:t>CIO Summit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7658C7-14FE-2F48-AEE4-27E7A6E95312}"/>
              </a:ext>
            </a:extLst>
          </p:cNvPr>
          <p:cNvSpPr txBox="1"/>
          <p:nvPr/>
        </p:nvSpPr>
        <p:spPr>
          <a:xfrm rot="19188767">
            <a:off x="5027125" y="4047161"/>
            <a:ext cx="172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B050"/>
                </a:solidFill>
              </a:rPr>
              <a:t>ICT4D Conf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7A0512-1D23-A64F-952D-5132D5D85878}"/>
              </a:ext>
            </a:extLst>
          </p:cNvPr>
          <p:cNvSpPr txBox="1"/>
          <p:nvPr/>
        </p:nvSpPr>
        <p:spPr>
          <a:xfrm rot="19188767">
            <a:off x="4590240" y="4213843"/>
            <a:ext cx="128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Levine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B7216-9781-8840-9312-107FCC0E2557}"/>
              </a:ext>
            </a:extLst>
          </p:cNvPr>
          <p:cNvSpPr txBox="1"/>
          <p:nvPr/>
        </p:nvSpPr>
        <p:spPr>
          <a:xfrm>
            <a:off x="3322238" y="2063939"/>
            <a:ext cx="2415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Four Chapters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0524D-5E5A-D14B-AB14-32DD462743BE}"/>
              </a:ext>
            </a:extLst>
          </p:cNvPr>
          <p:cNvSpPr txBox="1"/>
          <p:nvPr/>
        </p:nvSpPr>
        <p:spPr>
          <a:xfrm>
            <a:off x="2504573" y="5031506"/>
            <a:ext cx="416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Personal Collaboration Drivers</a:t>
            </a:r>
          </a:p>
        </p:txBody>
      </p:sp>
    </p:spTree>
    <p:extLst>
      <p:ext uri="{BB962C8B-B14F-4D97-AF65-F5344CB8AC3E}">
        <p14:creationId xmlns:p14="http://schemas.microsoft.com/office/powerpoint/2010/main" val="49442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6" grpId="0"/>
      <p:bldP spid="28" grpId="0"/>
      <p:bldP spid="30" grpId="0"/>
      <p:bldP spid="3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ICT4D Partnerships for Impact </a:t>
            </a:r>
            <a:r>
              <a:rPr lang="en-US" sz="2000" b="0"/>
              <a:t>(cont.)</a:t>
            </a:r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>
            <a:off x="815900" y="1676400"/>
            <a:ext cx="7870800" cy="4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0"/>
              <a:t>The following questions may inspire some further thinking prior to the working session. </a:t>
            </a:r>
            <a:endParaRPr b="0"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b="0"/>
              <a:t>Is there a </a:t>
            </a:r>
            <a:r>
              <a:rPr lang="en-US" b="0">
                <a:solidFill>
                  <a:srgbClr val="FF0000"/>
                </a:solidFill>
              </a:rPr>
              <a:t>common language</a:t>
            </a:r>
            <a:r>
              <a:rPr lang="en-US" b="0"/>
              <a:t> that practitioners and academics can both speak? 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b="0"/>
              <a:t>If researchers want to control how the data is collected, how can that be </a:t>
            </a:r>
            <a:r>
              <a:rPr lang="en-US" b="0">
                <a:solidFill>
                  <a:srgbClr val="FF0000"/>
                </a:solidFill>
              </a:rPr>
              <a:t>less intrusive </a:t>
            </a:r>
            <a:r>
              <a:rPr lang="en-US" b="0"/>
              <a:t>on practitioner’s work? 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b="0"/>
              <a:t>Should we clarify </a:t>
            </a:r>
            <a:r>
              <a:rPr lang="en-US" b="0">
                <a:solidFill>
                  <a:srgbClr val="FF0000"/>
                </a:solidFill>
              </a:rPr>
              <a:t>what counts as research </a:t>
            </a:r>
            <a:r>
              <a:rPr lang="en-US" b="0"/>
              <a:t>from each perspective? 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b="0"/>
              <a:t>How do systems better transfer from academic or entrepreneur development to NGOs? 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b="0"/>
              <a:t>Are the </a:t>
            </a:r>
            <a:r>
              <a:rPr lang="en-US" b="0">
                <a:solidFill>
                  <a:srgbClr val="FF0000"/>
                </a:solidFill>
              </a:rPr>
              <a:t>timeframes </a:t>
            </a:r>
            <a:r>
              <a:rPr lang="en-US" b="0"/>
              <a:t>of academics, NGOs, entrepreneurs and tech co’s aligned? Is this a fundamental issue? </a:t>
            </a:r>
            <a:endParaRPr/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-US" b="0"/>
              <a:t>What kind of investment is required to sustain applications used in programs? What are the costs and who picks of the bill? </a:t>
            </a:r>
            <a:endParaRPr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590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May-2018 ICTD Workshop Outcomes</a:t>
            </a:r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body" idx="1"/>
          </p:nvPr>
        </p:nvSpPr>
        <p:spPr>
          <a:xfrm>
            <a:off x="462294" y="1762125"/>
            <a:ext cx="8219400" cy="47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Top 3 Big Ideas that resulted: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440"/>
              <a:buFont typeface="Calibri"/>
              <a:buAutoNum type="arabicPeriod"/>
            </a:pPr>
            <a:r>
              <a:rPr lang="en-US" sz="1800" b="0">
                <a:solidFill>
                  <a:srgbClr val="FF0000"/>
                </a:solidFill>
              </a:rPr>
              <a:t>Funding Advocacy:</a:t>
            </a:r>
            <a:r>
              <a:rPr lang="en-US" sz="1800" b="0"/>
              <a:t> A shared global voice/community to demand better approaches from funders, grants and private investors.  </a:t>
            </a:r>
            <a:r>
              <a:rPr lang="en-US" sz="1800" b="0" i="1"/>
              <a:t>First step: </a:t>
            </a:r>
            <a:r>
              <a:rPr lang="en-US" sz="1800" b="0"/>
              <a:t>bring together the disparate global conferences, communities and meetups in each region. Second step: convince DIAL to fund this. (21 points)</a:t>
            </a:r>
            <a:endParaRPr sz="1800" b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440"/>
              <a:buFont typeface="Calibri"/>
              <a:buAutoNum type="arabicPeriod"/>
            </a:pPr>
            <a:r>
              <a:rPr lang="en-US" sz="1800" b="0">
                <a:solidFill>
                  <a:srgbClr val="FF0000"/>
                </a:solidFill>
              </a:rPr>
              <a:t>Long-term, multidimensional partnering:</a:t>
            </a:r>
            <a:r>
              <a:rPr lang="en-US" sz="1800" b="0"/>
              <a:t> A strategic university-NGO partnership that is not based on what might be a one-off project and is multi-dimensional with research, and evaluatory, experiential learning, training/professional development and other aspects.  </a:t>
            </a:r>
            <a:r>
              <a:rPr lang="en-US" sz="1800" b="0" i="1"/>
              <a:t>First step: </a:t>
            </a:r>
            <a:r>
              <a:rPr lang="en-US" sz="1800" b="0"/>
              <a:t>Parallel pilot efforts in different dimensions together with planning dialogue (21 points)</a:t>
            </a:r>
            <a:endParaRPr sz="1800" b="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440"/>
              <a:buFont typeface="Calibri"/>
              <a:buAutoNum type="arabicPeriod"/>
            </a:pPr>
            <a:r>
              <a:rPr lang="en-US" sz="1800" b="0">
                <a:solidFill>
                  <a:srgbClr val="FF0000"/>
                </a:solidFill>
              </a:rPr>
              <a:t>Policy Advocacy: </a:t>
            </a:r>
            <a:r>
              <a:rPr lang="en-US" sz="1800" b="0"/>
              <a:t>Form a global community of practitioners and researchers who work together to affect policy (in governments, multilaterals, foundations).  </a:t>
            </a:r>
            <a:r>
              <a:rPr lang="en-US" sz="1800" b="0" i="1"/>
              <a:t>First step:</a:t>
            </a:r>
            <a:r>
              <a:rPr lang="en-US" sz="1800" b="0"/>
              <a:t> start with a small group of practitioners and researchers who work in </a:t>
            </a:r>
            <a:r>
              <a:rPr lang="en-US" sz="1800" b="0" u="sng"/>
              <a:t>one</a:t>
            </a:r>
            <a:r>
              <a:rPr lang="en-US" sz="1800" b="0"/>
              <a:t> specific domain (e.g. maternal health during pregnancy; small-holder agriculture productivity; etc. (19.5 points) </a:t>
            </a:r>
            <a:endParaRPr sz="1800" b="0"/>
          </a:p>
          <a:p>
            <a:pPr marL="273050" lvl="0" indent="-273050" algn="l" rtl="0">
              <a:spcBef>
                <a:spcPts val="4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274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3b</a:t>
            </a:r>
            <a:r>
              <a:rPr lang="en-US" dirty="0"/>
              <a:t>: May-2018 ICTD Workshop Outcomes</a:t>
            </a:r>
            <a:endParaRPr dirty="0"/>
          </a:p>
        </p:txBody>
      </p:sp>
      <p:sp>
        <p:nvSpPr>
          <p:cNvPr id="243" name="Google Shape;243;p43"/>
          <p:cNvSpPr txBox="1">
            <a:spLocks noGrp="1"/>
          </p:cNvSpPr>
          <p:nvPr>
            <p:ph type="body" idx="1"/>
          </p:nvPr>
        </p:nvSpPr>
        <p:spPr>
          <a:xfrm>
            <a:off x="462300" y="1793100"/>
            <a:ext cx="8219400" cy="50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0" u="sng"/>
              <a:t>Things </a:t>
            </a:r>
            <a:r>
              <a:rPr lang="en-US" b="0" u="sng">
                <a:solidFill>
                  <a:srgbClr val="FF0000"/>
                </a:solidFill>
              </a:rPr>
              <a:t>academics want</a:t>
            </a:r>
            <a:r>
              <a:rPr lang="en-US" b="0" u="sng"/>
              <a:t> that practitioners could provide?</a:t>
            </a:r>
            <a:endParaRPr b="0" u="sng"/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b="0" u="sng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Opportunity to test ideas in a real-world environment using </a:t>
            </a:r>
            <a:r>
              <a:rPr lang="en-US" sz="1800" b="0">
                <a:solidFill>
                  <a:srgbClr val="FF0000"/>
                </a:solidFill>
              </a:rPr>
              <a:t>network</a:t>
            </a:r>
            <a:endParaRPr sz="1800" b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A partner who is interested in doing policy work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People on the ground with global context and experience</a:t>
            </a:r>
            <a:endParaRPr sz="1800" b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Research to have </a:t>
            </a:r>
            <a:r>
              <a:rPr lang="en-US" sz="1800" b="0">
                <a:solidFill>
                  <a:srgbClr val="FF0000"/>
                </a:solidFill>
              </a:rPr>
              <a:t>real world impact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Partnership for external work to do joint proposals -&gt; research skills + access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Invention and innovation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en-US" sz="1800" b="0">
                <a:solidFill>
                  <a:srgbClr val="FF0000"/>
                </a:solidFill>
              </a:rPr>
              <a:t>Summary of research to care about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Evaluations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Access to communities we work with (matching, safeguarding &amp; ethics committees)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Dissemination to enable my research to have </a:t>
            </a:r>
            <a:r>
              <a:rPr lang="en-US" sz="1800" b="0">
                <a:solidFill>
                  <a:srgbClr val="FF0000"/>
                </a:solidFill>
              </a:rPr>
              <a:t>real-world impact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/>
              <a:t>Access to health workers to test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b="0">
                <a:solidFill>
                  <a:srgbClr val="FF0000"/>
                </a:solidFill>
              </a:rPr>
              <a:t>Networks</a:t>
            </a:r>
            <a:endParaRPr sz="1800" b="0"/>
          </a:p>
        </p:txBody>
      </p:sp>
    </p:spTree>
    <p:extLst>
      <p:ext uri="{BB962C8B-B14F-4D97-AF65-F5344CB8AC3E}">
        <p14:creationId xmlns:p14="http://schemas.microsoft.com/office/powerpoint/2010/main" val="1408455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 Personal Favorite… </a:t>
            </a:r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1"/>
          </p:nvPr>
        </p:nvSpPr>
        <p:spPr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>
                <a:solidFill>
                  <a:srgbClr val="FF0000"/>
                </a:solidFill>
              </a:rPr>
              <a:t>5. Meta-Journal: </a:t>
            </a:r>
            <a:r>
              <a:rPr lang="en-US" b="0"/>
              <a:t>Journal of academic studies themes for practitioners, published and used by all NGOs. First step: publish a sample “meta” paper. (18 points)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25771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0"/>
          <p:cNvSpPr txBox="1"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Challenge </a:t>
            </a:r>
            <a:endParaRPr/>
          </a:p>
        </p:txBody>
      </p:sp>
      <p:sp>
        <p:nvSpPr>
          <p:cNvPr id="357" name="Google Shape;357;p60"/>
          <p:cNvSpPr txBox="1">
            <a:spLocks noGrp="1"/>
          </p:cNvSpPr>
          <p:nvPr>
            <p:ph type="body" idx="1"/>
          </p:nvPr>
        </p:nvSpPr>
        <p:spPr>
          <a:xfrm>
            <a:off x="1828800" y="1744980"/>
            <a:ext cx="6858000" cy="419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Can we as (mostly) crisis academics do better on partnerships than the ICT4D practitioners?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32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1128222" y="2672477"/>
            <a:ext cx="6647100" cy="136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Six Cases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08308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D50C-3050-A64B-9BB4-685CB1C3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Case 1: </a:t>
            </a:r>
            <a:r>
              <a:rPr lang="en-US" dirty="0"/>
              <a:t> Why Does NetHope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E61B-C0D2-C143-AB81-9A428F167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179" y="1768763"/>
            <a:ext cx="7307642" cy="4465781"/>
          </a:xfrm>
        </p:spPr>
        <p:txBody>
          <a:bodyPr/>
          <a:lstStyle/>
          <a:p>
            <a:pPr marL="228600" indent="0"/>
            <a:r>
              <a:rPr lang="en-US" sz="2200" dirty="0"/>
              <a:t>19 year history of NGO IT practitioners collaborating with technology companies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Common desire for do-good impact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NGO scarcity and tech co abundance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NGO shared need to take IT the last mile to have the greatest mission impact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Tech co recognition that NGOs have the on-the-ground presence and experience &gt;&gt; reach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Shared bias for getting things done; we were both pragmatists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200" dirty="0"/>
              <a:t>The power of aggregation and leverage </a:t>
            </a:r>
          </a:p>
          <a:p>
            <a:pPr marL="685800" indent="-457200">
              <a:buFont typeface="+mj-lt"/>
              <a:buAutoNum type="arabicPeriod"/>
            </a:pPr>
            <a:endParaRPr lang="en-US" sz="2200" dirty="0"/>
          </a:p>
          <a:p>
            <a:pPr marL="685800" indent="-457200"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56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D50C-3050-A64B-9BB4-685CB1C3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211" y="381914"/>
            <a:ext cx="7465285" cy="1143000"/>
          </a:xfrm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Case 1: </a:t>
            </a:r>
            <a:r>
              <a:rPr lang="en-US" dirty="0"/>
              <a:t>Why isn’t there more collaboration?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FE61B-C0D2-C143-AB81-9A428F167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8157" y="1644316"/>
            <a:ext cx="6858000" cy="4191000"/>
          </a:xfrm>
        </p:spPr>
        <p:txBody>
          <a:bodyPr/>
          <a:lstStyle/>
          <a:p>
            <a:pPr marL="228600" indent="0"/>
            <a:r>
              <a:rPr lang="en-US" dirty="0"/>
              <a:t>Look at same 6 factors for academic – practitioner (NGO) partnerships</a:t>
            </a:r>
          </a:p>
          <a:p>
            <a:pPr marL="6858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Common desire for do-good impact</a:t>
            </a:r>
          </a:p>
          <a:p>
            <a:pPr marL="6858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NGO scarcity and </a:t>
            </a:r>
            <a:r>
              <a:rPr lang="en-US" dirty="0">
                <a:solidFill>
                  <a:srgbClr val="FF0000"/>
                </a:solidFill>
              </a:rPr>
              <a:t>academic</a:t>
            </a:r>
            <a:r>
              <a:rPr lang="en-US" dirty="0"/>
              <a:t> abundance </a:t>
            </a:r>
          </a:p>
          <a:p>
            <a:pPr marL="6858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NGO shared need to take IT the last mile to have the greatest mission impact</a:t>
            </a:r>
          </a:p>
          <a:p>
            <a:pPr marL="6858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Academic</a:t>
            </a:r>
            <a:r>
              <a:rPr lang="en-US" dirty="0"/>
              <a:t> recognition that NGOs have the on-the-ground presence and experience</a:t>
            </a:r>
          </a:p>
          <a:p>
            <a:pPr marL="6858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Shared bias for getting things done; we were both pragmatists </a:t>
            </a:r>
          </a:p>
          <a:p>
            <a:pPr marL="6858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dirty="0"/>
              <a:t>The power of aggregation and leverage </a:t>
            </a:r>
          </a:p>
          <a:p>
            <a:pPr marL="685800" indent="-457200">
              <a:buFont typeface="+mj-lt"/>
              <a:buAutoNum type="arabicPeriod"/>
            </a:pPr>
            <a:endParaRPr lang="en-US" dirty="0"/>
          </a:p>
          <a:p>
            <a:pPr marL="6858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ECBB184-64C9-014D-80E0-243043BD7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671" y="5109779"/>
            <a:ext cx="556486" cy="45466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049F8636-7A05-6343-82EF-793892241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14" y="2202819"/>
            <a:ext cx="556486" cy="454661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EB419A0A-C867-964A-8E18-0E34E24D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41" y="3888281"/>
            <a:ext cx="556486" cy="4546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D2B137-5D7D-9349-A731-91171D3CF413}"/>
              </a:ext>
            </a:extLst>
          </p:cNvPr>
          <p:cNvSpPr txBox="1"/>
          <p:nvPr/>
        </p:nvSpPr>
        <p:spPr>
          <a:xfrm>
            <a:off x="1367882" y="2593320"/>
            <a:ext cx="614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r>
              <a:rPr lang="zh-TW" altLang="en-US" sz="4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en-US" altLang="zh-TW" sz="4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E5EBD-1F6F-9740-BAD9-E803F8124AE3}"/>
              </a:ext>
            </a:extLst>
          </p:cNvPr>
          <p:cNvSpPr txBox="1"/>
          <p:nvPr/>
        </p:nvSpPr>
        <p:spPr>
          <a:xfrm>
            <a:off x="1500517" y="4342942"/>
            <a:ext cx="61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?</a:t>
            </a:r>
            <a:endParaRPr lang="en-US" sz="4800" dirty="0">
              <a:solidFill>
                <a:srgbClr val="FF000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9064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1619672" y="350838"/>
            <a:ext cx="742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Case 2: </a:t>
            </a:r>
            <a:r>
              <a:rPr lang="en-US" dirty="0"/>
              <a:t>The Academic &amp; Practitioner Communities: The IFRC CIO Summit </a:t>
            </a:r>
            <a:endParaRPr dirty="0"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1215977" y="1693763"/>
            <a:ext cx="7658100" cy="446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 dirty="0"/>
              <a:t>“From ACADEMIA, with Love,” Tina Comes and Bartel Van De Walle, IFRC CIO Summit, June, 2016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 i="1" u="sng" dirty="0"/>
              <a:t>Takeaways</a:t>
            </a:r>
            <a:endParaRPr sz="2200" i="1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2200" i="1" u="sng" dirty="0"/>
          </a:p>
          <a:p>
            <a:pPr marL="635000" lvl="1" indent="-495300" algn="l" rtl="0">
              <a:spcBef>
                <a:spcPts val="300"/>
              </a:spcBef>
              <a:spcAft>
                <a:spcPts val="300"/>
              </a:spcAft>
              <a:buSzPts val="2200"/>
              <a:buFont typeface="Calibri"/>
              <a:buAutoNum type="arabicPeriod"/>
            </a:pPr>
            <a:r>
              <a:rPr lang="en-US" sz="2200" dirty="0"/>
              <a:t>Need to create </a:t>
            </a:r>
            <a:r>
              <a:rPr lang="en-US" sz="2200" dirty="0">
                <a:solidFill>
                  <a:srgbClr val="FF0000"/>
                </a:solidFill>
              </a:rPr>
              <a:t>academic-practitioner partnerships</a:t>
            </a:r>
            <a:r>
              <a:rPr lang="en-US" sz="2200" dirty="0"/>
              <a:t>, based on research, consulting and feedback, but requires funding, patience (but no free resources)</a:t>
            </a:r>
            <a:endParaRPr sz="2200" dirty="0"/>
          </a:p>
          <a:p>
            <a:pPr marL="635000" lvl="1" indent="-495300" algn="l" rtl="0">
              <a:spcBef>
                <a:spcPts val="300"/>
              </a:spcBef>
              <a:spcAft>
                <a:spcPts val="300"/>
              </a:spcAft>
              <a:buSzPts val="2200"/>
              <a:buFont typeface="Calibri"/>
              <a:buAutoNum type="arabicPeriod"/>
            </a:pPr>
            <a:r>
              <a:rPr lang="en-US" sz="2200" dirty="0"/>
              <a:t>Research can provide </a:t>
            </a:r>
            <a:r>
              <a:rPr lang="en-US" sz="2200" dirty="0">
                <a:solidFill>
                  <a:srgbClr val="FF0000"/>
                </a:solidFill>
              </a:rPr>
              <a:t>data analyses, simulations and models </a:t>
            </a:r>
            <a:r>
              <a:rPr lang="en-US" sz="2200" dirty="0"/>
              <a:t>using sample data from different organizations</a:t>
            </a:r>
            <a:endParaRPr sz="2200" dirty="0"/>
          </a:p>
          <a:p>
            <a:pPr marL="635000" lvl="1" indent="-495300" algn="l" rtl="0">
              <a:spcBef>
                <a:spcPts val="300"/>
              </a:spcBef>
              <a:spcAft>
                <a:spcPts val="300"/>
              </a:spcAft>
              <a:buSzPts val="2200"/>
              <a:buFont typeface="Calibri"/>
              <a:buAutoNum type="arabicPeriod"/>
            </a:pPr>
            <a:r>
              <a:rPr lang="en-US" sz="2200" dirty="0"/>
              <a:t>Academics feedback cycles are long (</a:t>
            </a:r>
            <a:r>
              <a:rPr lang="en-US" sz="2200" dirty="0">
                <a:solidFill>
                  <a:srgbClr val="FF0000"/>
                </a:solidFill>
              </a:rPr>
              <a:t>avg. 18 months to publish</a:t>
            </a:r>
            <a:r>
              <a:rPr lang="en-US" sz="2200" dirty="0"/>
              <a:t>)</a:t>
            </a:r>
            <a:endParaRPr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1623120" y="350838"/>
            <a:ext cx="7413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3:</a:t>
            </a:r>
            <a:r>
              <a:rPr lang="en-US" dirty="0"/>
              <a:t> Academic &amp; Practitioner Conferences </a:t>
            </a:r>
            <a:endParaRPr dirty="0"/>
          </a:p>
        </p:txBody>
      </p:sp>
      <p:sp>
        <p:nvSpPr>
          <p:cNvPr id="205" name="Google Shape;205;p37"/>
          <p:cNvSpPr/>
          <p:nvPr/>
        </p:nvSpPr>
        <p:spPr>
          <a:xfrm>
            <a:off x="539552" y="6093296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40" y="1460896"/>
            <a:ext cx="7390227" cy="535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2600</Words>
  <Application>Microsoft Macintosh PowerPoint</Application>
  <PresentationFormat>On-screen Show (4:3)</PresentationFormat>
  <Paragraphs>345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 Rounded MT Bold</vt:lpstr>
      <vt:lpstr>Noto Sans Symbols</vt:lpstr>
      <vt:lpstr>Calibri</vt:lpstr>
      <vt:lpstr>Merriweather Sans</vt:lpstr>
      <vt:lpstr>Arial</vt:lpstr>
      <vt:lpstr>Office Theme</vt:lpstr>
      <vt:lpstr>1_Office Theme</vt:lpstr>
      <vt:lpstr>Academic - Practitioner Dialog Close Encounters ISCRAM Working Group</vt:lpstr>
      <vt:lpstr>Parable of Crossing the Street</vt:lpstr>
      <vt:lpstr>Close Encounters</vt:lpstr>
      <vt:lpstr>Vantage Points</vt:lpstr>
      <vt:lpstr>Six Cases</vt:lpstr>
      <vt:lpstr>Case 1:  Why Does NetHope Work?</vt:lpstr>
      <vt:lpstr>Case 1: Why isn’t there more collaboration? </vt:lpstr>
      <vt:lpstr>Case 2: The Academic &amp; Practitioner Communities: The IFRC CIO Summit </vt:lpstr>
      <vt:lpstr>Case 3: Academic &amp; Practitioner Conferences </vt:lpstr>
      <vt:lpstr>Case 4a: ICT4D Partnerships for Impact</vt:lpstr>
      <vt:lpstr>ICT4D Partnerships for Impact (cont.)</vt:lpstr>
      <vt:lpstr>Case 4b: May-2018 ICTD Workshop Outcomes</vt:lpstr>
      <vt:lpstr>Case 4c: ICT4D Workshop Results… </vt:lpstr>
      <vt:lpstr>Case 5: Basic Differences  “Academics are from Mars…” (Levine)</vt:lpstr>
      <vt:lpstr>Case 5: Success Factors (Levine)</vt:lpstr>
      <vt:lpstr>Case 6: Interesting ideas partnerships</vt:lpstr>
      <vt:lpstr>Convergences and Divergences</vt:lpstr>
      <vt:lpstr>Why Collaborate?   What are the benefits?</vt:lpstr>
      <vt:lpstr>Where are the intersections?</vt:lpstr>
      <vt:lpstr>What are the obstacles?</vt:lpstr>
      <vt:lpstr>Conclusions</vt:lpstr>
      <vt:lpstr>Why Did the ICT4D WGs Fizzle?</vt:lpstr>
      <vt:lpstr>Some questions to consider</vt:lpstr>
      <vt:lpstr>PowerPoint Presentation</vt:lpstr>
      <vt:lpstr>What can we as academics offer?</vt:lpstr>
      <vt:lpstr>What’s Next?</vt:lpstr>
      <vt:lpstr>Breakout 2 Instructions </vt:lpstr>
      <vt:lpstr>Appendix</vt:lpstr>
      <vt:lpstr>Vantage Points</vt:lpstr>
      <vt:lpstr>Notes</vt:lpstr>
      <vt:lpstr>The Academic &amp; Practitioner Communities </vt:lpstr>
      <vt:lpstr>ICTD Workshop - What, When &amp; Where</vt:lpstr>
      <vt:lpstr>ICT4D Workshop - Why?</vt:lpstr>
      <vt:lpstr>Discussion Questions</vt:lpstr>
      <vt:lpstr>May-2018 ICTD Workshop Outcomes</vt:lpstr>
      <vt:lpstr>May-2018 ICTD Workshop Outcomes</vt:lpstr>
      <vt:lpstr>What do practitioners want?</vt:lpstr>
      <vt:lpstr>How do you read us?</vt:lpstr>
      <vt:lpstr>Additional comments from Tina &amp; Bartel</vt:lpstr>
      <vt:lpstr>ICT4D Partnerships for Impact (cont.)</vt:lpstr>
      <vt:lpstr>May-2018 ICTD Workshop Outcomes</vt:lpstr>
      <vt:lpstr>Case 3b: May-2018 ICTD Workshop Outcomes</vt:lpstr>
      <vt:lpstr>My Personal Favorite… </vt:lpstr>
      <vt:lpstr>The Challenge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- Practitioner Dialog Close Encounters ISCRAM Working Group</dc:title>
  <cp:lastModifiedBy>Chen, Shirley</cp:lastModifiedBy>
  <cp:revision>14</cp:revision>
  <dcterms:modified xsi:type="dcterms:W3CDTF">2019-05-18T16:52:48Z</dcterms:modified>
</cp:coreProperties>
</file>